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5"/>
  </p:sldMasterIdLst>
  <p:notesMasterIdLst>
    <p:notesMasterId r:id="rId51"/>
  </p:notesMasterIdLst>
  <p:sldIdLst>
    <p:sldId id="310" r:id="rId16"/>
    <p:sldId id="314" r:id="rId17"/>
    <p:sldId id="315" r:id="rId18"/>
    <p:sldId id="311" r:id="rId19"/>
    <p:sldId id="270" r:id="rId20"/>
    <p:sldId id="279" r:id="rId21"/>
    <p:sldId id="278" r:id="rId22"/>
    <p:sldId id="296" r:id="rId23"/>
    <p:sldId id="300" r:id="rId24"/>
    <p:sldId id="287" r:id="rId25"/>
    <p:sldId id="291" r:id="rId26"/>
    <p:sldId id="288" r:id="rId27"/>
    <p:sldId id="290" r:id="rId28"/>
    <p:sldId id="289" r:id="rId29"/>
    <p:sldId id="280" r:id="rId30"/>
    <p:sldId id="294" r:id="rId31"/>
    <p:sldId id="298" r:id="rId32"/>
    <p:sldId id="307" r:id="rId33"/>
    <p:sldId id="281" r:id="rId34"/>
    <p:sldId id="275" r:id="rId35"/>
    <p:sldId id="286" r:id="rId36"/>
    <p:sldId id="282" r:id="rId37"/>
    <p:sldId id="295" r:id="rId38"/>
    <p:sldId id="297" r:id="rId39"/>
    <p:sldId id="283" r:id="rId40"/>
    <p:sldId id="273" r:id="rId41"/>
    <p:sldId id="304" r:id="rId42"/>
    <p:sldId id="309" r:id="rId43"/>
    <p:sldId id="284" r:id="rId44"/>
    <p:sldId id="293" r:id="rId45"/>
    <p:sldId id="305" r:id="rId46"/>
    <p:sldId id="306" r:id="rId47"/>
    <p:sldId id="285" r:id="rId48"/>
    <p:sldId id="271" r:id="rId49"/>
    <p:sldId id="292" r:id="rId5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1EB"/>
    <a:srgbClr val="1F06B6"/>
    <a:srgbClr val="1306BE"/>
    <a:srgbClr val="0F06BE"/>
    <a:srgbClr val="0C059F"/>
    <a:srgbClr val="1006D8"/>
    <a:srgbClr val="2015F7"/>
    <a:srgbClr val="261CF0"/>
    <a:srgbClr val="2D1EEE"/>
    <a:srgbClr val="5C4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62" autoAdjust="0"/>
  </p:normalViewPr>
  <p:slideViewPr>
    <p:cSldViewPr>
      <p:cViewPr>
        <p:scale>
          <a:sx n="91" d="100"/>
          <a:sy n="91" d="100"/>
        </p:scale>
        <p:origin x="-4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customXml" Target="../customXml/item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viewProps" Target="viewProps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8" Type="http://schemas.openxmlformats.org/officeDocument/2006/relationships/customXml" Target="../customXml/item8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Master" Target="slideMasters/slideMaster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3"/>
            <c:bubble3D val="0"/>
            <c:spPr>
              <a:solidFill>
                <a:srgbClr val="5C4846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4"/>
            <c:bubble3D val="0"/>
            <c:spPr>
              <a:solidFill>
                <a:srgbClr val="FFFF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solidFill>
                <a:srgbClr val="7030A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solidFill>
                <a:srgbClr val="00B05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3"/>
            <c:bubble3D val="0"/>
            <c:spPr>
              <a:solidFill>
                <a:srgbClr val="5C4846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4"/>
            <c:bubble3D val="0"/>
            <c:spPr>
              <a:solidFill>
                <a:srgbClr val="FFFF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solidFill>
                <a:srgbClr val="7030A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00B05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3"/>
            <c:bubble3D val="0"/>
            <c:spPr>
              <a:solidFill>
                <a:srgbClr val="5C4846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4"/>
            <c:bubble3D val="0"/>
            <c:spPr>
              <a:solidFill>
                <a:srgbClr val="FFFF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00B05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C0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00B05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3"/>
            <c:bubble3D val="0"/>
            <c:spPr>
              <a:solidFill>
                <a:srgbClr val="5C4846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4"/>
            <c:bubble3D val="0"/>
            <c:spPr>
              <a:solidFill>
                <a:srgbClr val="FFFF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3"/>
            <c:bubble3D val="0"/>
            <c:spPr>
              <a:solidFill>
                <a:srgbClr val="5C4846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4"/>
            <c:bubble3D val="0"/>
            <c:spPr>
              <a:solidFill>
                <a:srgbClr val="FFFF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3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4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3"/>
            <c:bubble3D val="0"/>
            <c:spPr>
              <a:solidFill>
                <a:srgbClr val="5C4846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4"/>
            <c:bubble3D val="0"/>
            <c:spPr>
              <a:solidFill>
                <a:srgbClr val="FFFF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3"/>
            <c:bubble3D val="0"/>
            <c:spPr>
              <a:solidFill>
                <a:srgbClr val="FFC0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3"/>
            <c:bubble3D val="0"/>
            <c:spPr>
              <a:solidFill>
                <a:srgbClr val="5C4846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4"/>
            <c:bubble3D val="0"/>
            <c:spPr>
              <a:solidFill>
                <a:srgbClr val="FFFF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3"/>
            <c:bubble3D val="0"/>
            <c:spPr>
              <a:solidFill>
                <a:srgbClr val="FFC0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solidFill>
                <a:srgbClr val="00B05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flat">
                <a:contourClr>
                  <a:srgbClr val="000000"/>
                </a:contourClr>
              </a:sp3d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legacyWireframe"/>
          </c:spPr>
          <c:dPt>
            <c:idx val="0"/>
            <c:bubble3D val="0"/>
            <c:spPr>
              <a:solidFill>
                <a:srgbClr val="0070C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2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3"/>
            <c:bubble3D val="0"/>
            <c:spPr>
              <a:solidFill>
                <a:srgbClr val="5C4846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4"/>
            <c:bubble3D val="0"/>
            <c:spPr>
              <a:solidFill>
                <a:srgbClr val="FFFF00"/>
              </a:solidFill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dPt>
            <c:idx val="5"/>
            <c:bubble3D val="0"/>
            <c:spPr>
              <a:ln w="1270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 prstMaterial="legacyWireframe"/>
            </c:spPr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FE3F-B39E-4FE9-873F-FBEFE6B18142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84DB-9D00-42F1-981E-CF89CC2B86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3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6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3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2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C8783-D06C-4D5D-A29D-DE207C1451E3}" type="slidenum">
              <a:rPr lang="en-US"/>
              <a:pPr/>
              <a:t>18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8540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8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08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54542-DF27-412C-9A04-10458535225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74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84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1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872FF-4270-44C6-85D3-655D1414761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596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7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9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4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54542-DF27-412C-9A04-10458535225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96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884DB-9D00-42F1-981E-CF89CC2B86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5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4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2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6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7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1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0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3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8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F8380-BE05-40EC-AE8A-C2C5E93EC970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6955-AC16-4AA6-A534-901E82503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5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8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4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feingold.amy@epa.go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hyperlink" Target="mailto:jeff.berckes@dnr.iowa.gov" TargetMode="External"/><Relationship Id="rId4" Type="http://schemas.openxmlformats.org/officeDocument/2006/relationships/hyperlink" Target="mailto:julie.espy@dep.state.fl.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dirty="0"/>
              <a:t>Restoring Waters: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Vision for Focused Results!</a:t>
            </a:r>
          </a:p>
        </p:txBody>
      </p:sp>
      <p:sp>
        <p:nvSpPr>
          <p:cNvPr id="3" name="Subtitle 4"/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1905000" cy="11430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River </a:t>
            </a:r>
            <a:r>
              <a:rPr lang="en-US" sz="2000" dirty="0" smtClean="0">
                <a:solidFill>
                  <a:schemeClr val="tx1"/>
                </a:solidFill>
              </a:rPr>
              <a:t>Rally 2016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Mobile, AL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May 23, 2016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bercke\Desktop\Impairment breakou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" b="11429"/>
          <a:stretch/>
        </p:blipFill>
        <p:spPr bwMode="auto">
          <a:xfrm>
            <a:off x="6298" y="-6298"/>
            <a:ext cx="9137702" cy="68642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98" y="4343400"/>
            <a:ext cx="9137702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9137702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8" y="0"/>
            <a:ext cx="9137702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85800"/>
            <a:ext cx="9144001" cy="565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1371600"/>
            <a:ext cx="41148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I</a:t>
            </a:r>
            <a:endParaRPr lang="en-US" sz="7200" dirty="0"/>
          </a:p>
        </p:txBody>
      </p:sp>
      <p:sp>
        <p:nvSpPr>
          <p:cNvPr id="6" name="Rectangle 5"/>
          <p:cNvSpPr/>
          <p:nvPr/>
        </p:nvSpPr>
        <p:spPr>
          <a:xfrm>
            <a:off x="5105400" y="1371600"/>
            <a:ext cx="388431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II</a:t>
            </a:r>
            <a:endParaRPr lang="en-US" sz="7200" dirty="0"/>
          </a:p>
        </p:txBody>
      </p:sp>
      <p:sp>
        <p:nvSpPr>
          <p:cNvPr id="7" name="Rectangle 6"/>
          <p:cNvSpPr/>
          <p:nvPr/>
        </p:nvSpPr>
        <p:spPr>
          <a:xfrm>
            <a:off x="990600" y="3810000"/>
            <a:ext cx="41148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III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5105400" y="3810000"/>
            <a:ext cx="38862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IV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55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bercke\AppData\Local\Microsoft\Windows\Temporary Internet Files\Content.Outlook\Z50WYQIW\Eutrophic2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64"/>
            <a:ext cx="9144000" cy="6876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93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bercke\AppData\Local\Microsoft\Windows\Temporary Internet Files\Content.Outlook\Z50WYQIW\Nitrate_TMDLs_Big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28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jbercke\AppData\Local\Microsoft\Windows\Temporary Internet Files\Content.Outlook\PRT3Y0XZ\Beach_Impairments2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22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928124" y="0"/>
            <a:ext cx="1215876" cy="6860319"/>
          </a:xfrm>
          <a:prstGeom prst="rect">
            <a:avLst/>
          </a:prstGeom>
          <a:solidFill>
            <a:srgbClr val="1F0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498649705"/>
              </p:ext>
            </p:extLst>
          </p:nvPr>
        </p:nvGraphicFramePr>
        <p:xfrm>
          <a:off x="3962400" y="2905704"/>
          <a:ext cx="1295400" cy="104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0"/>
            <a:ext cx="8153400" cy="6860319"/>
            <a:chOff x="0" y="0"/>
            <a:chExt cx="9144000" cy="6860319"/>
          </a:xfrm>
        </p:grpSpPr>
        <p:pic>
          <p:nvPicPr>
            <p:cNvPr id="1028" name="Picture 4" descr="http://instillingvalues.com/board-games/trivia-board-gam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owchart: Extract 3"/>
            <p:cNvSpPr/>
            <p:nvPr/>
          </p:nvSpPr>
          <p:spPr>
            <a:xfrm rot="8988478">
              <a:off x="2378313" y="605735"/>
              <a:ext cx="533400" cy="457200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/>
            <p:cNvSpPr/>
            <p:nvPr/>
          </p:nvSpPr>
          <p:spPr>
            <a:xfrm rot="12331584">
              <a:off x="6320875" y="616234"/>
              <a:ext cx="533400" cy="457200"/>
            </a:xfrm>
            <a:prstGeom prst="flowChartExtract">
              <a:avLst/>
            </a:prstGeom>
            <a:solidFill>
              <a:srgbClr val="7030A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/>
            <p:cNvSpPr/>
            <p:nvPr/>
          </p:nvSpPr>
          <p:spPr>
            <a:xfrm rot="5207986">
              <a:off x="357432" y="3236568"/>
              <a:ext cx="533400" cy="457200"/>
            </a:xfrm>
            <a:prstGeom prst="flowChartExtra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/>
            <p:cNvSpPr/>
            <p:nvPr/>
          </p:nvSpPr>
          <p:spPr>
            <a:xfrm rot="16417034">
              <a:off x="8377638" y="3253924"/>
              <a:ext cx="533400" cy="457200"/>
            </a:xfrm>
            <a:prstGeom prst="flowChartExtra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Extract 9"/>
            <p:cNvSpPr/>
            <p:nvPr/>
          </p:nvSpPr>
          <p:spPr>
            <a:xfrm rot="19756955">
              <a:off x="6327752" y="5781058"/>
              <a:ext cx="533400" cy="457200"/>
            </a:xfrm>
            <a:prstGeom prst="flowChartExtra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Extract 10"/>
            <p:cNvSpPr/>
            <p:nvPr/>
          </p:nvSpPr>
          <p:spPr>
            <a:xfrm rot="1721227">
              <a:off x="2353704" y="5831099"/>
              <a:ext cx="533400" cy="457200"/>
            </a:xfrm>
            <a:prstGeom prst="flowChartExtract">
              <a:avLst/>
            </a:prstGeom>
            <a:solidFill>
              <a:srgbClr val="00B0F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2843582" y="974856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10800000">
            <a:off x="938314" y="1295400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4736495" y="1265172"/>
            <a:ext cx="2533620" cy="1866585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05607 w 2833885"/>
              <a:gd name="connsiteY0" fmla="*/ 1859028 h 1859028"/>
              <a:gd name="connsiteX1" fmla="*/ 0 w 2833885"/>
              <a:gd name="connsiteY1" fmla="*/ 0 h 1859028"/>
              <a:gd name="connsiteX2" fmla="*/ 2833885 w 2833885"/>
              <a:gd name="connsiteY2" fmla="*/ 0 h 1859028"/>
              <a:gd name="connsiteX3" fmla="*/ 1405607 w 2833885"/>
              <a:gd name="connsiteY3" fmla="*/ 1859028 h 1859028"/>
              <a:gd name="connsiteX0" fmla="*/ 1405607 w 2818771"/>
              <a:gd name="connsiteY0" fmla="*/ 1859028 h 1859028"/>
              <a:gd name="connsiteX1" fmla="*/ 0 w 2818771"/>
              <a:gd name="connsiteY1" fmla="*/ 0 h 1859028"/>
              <a:gd name="connsiteX2" fmla="*/ 2818771 w 2818771"/>
              <a:gd name="connsiteY2" fmla="*/ 0 h 1859028"/>
              <a:gd name="connsiteX3" fmla="*/ 1405607 w 2818771"/>
              <a:gd name="connsiteY3" fmla="*/ 1859028 h 1859028"/>
              <a:gd name="connsiteX0" fmla="*/ 1405607 w 2841443"/>
              <a:gd name="connsiteY0" fmla="*/ 1866585 h 1866585"/>
              <a:gd name="connsiteX1" fmla="*/ 0 w 2841443"/>
              <a:gd name="connsiteY1" fmla="*/ 7557 h 1866585"/>
              <a:gd name="connsiteX2" fmla="*/ 2841443 w 2841443"/>
              <a:gd name="connsiteY2" fmla="*/ 0 h 1866585"/>
              <a:gd name="connsiteX3" fmla="*/ 1405607 w 2841443"/>
              <a:gd name="connsiteY3" fmla="*/ 1866585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443" h="1866585">
                <a:moveTo>
                  <a:pt x="1405607" y="1866585"/>
                </a:moveTo>
                <a:lnTo>
                  <a:pt x="0" y="7557"/>
                </a:lnTo>
                <a:lnTo>
                  <a:pt x="2841443" y="0"/>
                </a:lnTo>
                <a:lnTo>
                  <a:pt x="1405607" y="18665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25398" y="3763116"/>
            <a:ext cx="2520142" cy="1851471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28278 w 2833885"/>
              <a:gd name="connsiteY0" fmla="*/ 1851471 h 1851471"/>
              <a:gd name="connsiteX1" fmla="*/ 0 w 2833885"/>
              <a:gd name="connsiteY1" fmla="*/ 0 h 1851471"/>
              <a:gd name="connsiteX2" fmla="*/ 2833885 w 2833885"/>
              <a:gd name="connsiteY2" fmla="*/ 0 h 1851471"/>
              <a:gd name="connsiteX3" fmla="*/ 1428278 w 2833885"/>
              <a:gd name="connsiteY3" fmla="*/ 1851471 h 1851471"/>
              <a:gd name="connsiteX0" fmla="*/ 1428278 w 2826328"/>
              <a:gd name="connsiteY0" fmla="*/ 1851471 h 1851471"/>
              <a:gd name="connsiteX1" fmla="*/ 0 w 2826328"/>
              <a:gd name="connsiteY1" fmla="*/ 0 h 1851471"/>
              <a:gd name="connsiteX2" fmla="*/ 2826328 w 2826328"/>
              <a:gd name="connsiteY2" fmla="*/ 7557 h 1851471"/>
              <a:gd name="connsiteX3" fmla="*/ 1428278 w 2826328"/>
              <a:gd name="connsiteY3" fmla="*/ 1851471 h 18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1851471">
                <a:moveTo>
                  <a:pt x="1428278" y="1851471"/>
                </a:moveTo>
                <a:lnTo>
                  <a:pt x="0" y="0"/>
                </a:lnTo>
                <a:lnTo>
                  <a:pt x="2826328" y="7557"/>
                </a:lnTo>
                <a:lnTo>
                  <a:pt x="1428278" y="1851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743234" y="3774451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800000">
            <a:off x="2843581" y="4084570"/>
            <a:ext cx="2526881" cy="1859029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13164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13164 w 2833885"/>
              <a:gd name="connsiteY3" fmla="*/ 1843915 h 1843915"/>
              <a:gd name="connsiteX0" fmla="*/ 1435835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35835 w 2833885"/>
              <a:gd name="connsiteY3" fmla="*/ 1843915 h 1843915"/>
              <a:gd name="connsiteX0" fmla="*/ 1420721 w 2833885"/>
              <a:gd name="connsiteY0" fmla="*/ 1859029 h 1859029"/>
              <a:gd name="connsiteX1" fmla="*/ 0 w 2833885"/>
              <a:gd name="connsiteY1" fmla="*/ 0 h 1859029"/>
              <a:gd name="connsiteX2" fmla="*/ 2833885 w 2833885"/>
              <a:gd name="connsiteY2" fmla="*/ 0 h 1859029"/>
              <a:gd name="connsiteX3" fmla="*/ 1420721 w 2833885"/>
              <a:gd name="connsiteY3" fmla="*/ 1859029 h 1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59029">
                <a:moveTo>
                  <a:pt x="1420721" y="1859029"/>
                </a:moveTo>
                <a:lnTo>
                  <a:pt x="0" y="0"/>
                </a:lnTo>
                <a:lnTo>
                  <a:pt x="2833885" y="0"/>
                </a:lnTo>
                <a:lnTo>
                  <a:pt x="1420721" y="18590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446020" y="685800"/>
            <a:ext cx="2924443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2157" h="510096" stroke="0" extrusionOk="0">
                <a:moveTo>
                  <a:pt x="383301" y="229501"/>
                </a:moveTo>
                <a:cubicBezTo>
                  <a:pt x="683174" y="129118"/>
                  <a:pt x="1155221" y="50834"/>
                  <a:pt x="1561697" y="52904"/>
                </a:cubicBezTo>
                <a:cubicBezTo>
                  <a:pt x="1968173" y="54974"/>
                  <a:pt x="2529223" y="123967"/>
                  <a:pt x="2822157" y="241924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822157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514109" y="108853"/>
                  <a:pt x="2807043" y="2268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2"/>
          <p:cNvSpPr/>
          <p:nvPr/>
        </p:nvSpPr>
        <p:spPr>
          <a:xfrm rot="18369510">
            <a:off x="208607" y="2030185"/>
            <a:ext cx="2489035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987094"/>
              <a:gd name="connsiteY0" fmla="*/ 229501 h 510096"/>
              <a:gd name="connsiteX1" fmla="*/ 1561697 w 2987094"/>
              <a:gd name="connsiteY1" fmla="*/ 52904 h 510096"/>
              <a:gd name="connsiteX2" fmla="*/ 2822157 w 2987094"/>
              <a:gd name="connsiteY2" fmla="*/ 241924 h 510096"/>
              <a:gd name="connsiteX3" fmla="*/ 1552404 w 2987094"/>
              <a:gd name="connsiteY3" fmla="*/ 510096 h 510096"/>
              <a:gd name="connsiteX4" fmla="*/ 383301 w 2987094"/>
              <a:gd name="connsiteY4" fmla="*/ 229501 h 510096"/>
              <a:gd name="connsiteX0" fmla="*/ 0 w 2987094"/>
              <a:gd name="connsiteY0" fmla="*/ 209777 h 510096"/>
              <a:gd name="connsiteX1" fmla="*/ 1486126 w 2987094"/>
              <a:gd name="connsiteY1" fmla="*/ 4 h 510096"/>
              <a:gd name="connsiteX2" fmla="*/ 2987094 w 2987094"/>
              <a:gd name="connsiteY2" fmla="*/ 252847 h 510096"/>
              <a:gd name="connsiteX0" fmla="*/ 383301 w 2997641"/>
              <a:gd name="connsiteY0" fmla="*/ 229501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383301 w 2997641"/>
              <a:gd name="connsiteY4" fmla="*/ 229501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  <a:gd name="connsiteX0" fmla="*/ 253451 w 2997641"/>
              <a:gd name="connsiteY0" fmla="*/ 309518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253451 w 2997641"/>
              <a:gd name="connsiteY4" fmla="*/ 309518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641" h="510096" stroke="0" extrusionOk="0">
                <a:moveTo>
                  <a:pt x="253451" y="309518"/>
                </a:moveTo>
                <a:cubicBezTo>
                  <a:pt x="553324" y="209135"/>
                  <a:pt x="1104332" y="62215"/>
                  <a:pt x="1561697" y="52904"/>
                </a:cubicBezTo>
                <a:cubicBezTo>
                  <a:pt x="2019062" y="43593"/>
                  <a:pt x="2704707" y="135694"/>
                  <a:pt x="2997641" y="253651"/>
                </a:cubicBezTo>
                <a:lnTo>
                  <a:pt x="1552404" y="510096"/>
                </a:lnTo>
                <a:lnTo>
                  <a:pt x="253451" y="309518"/>
                </a:lnTo>
                <a:close/>
              </a:path>
              <a:path w="2997641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694160" y="134890"/>
                  <a:pt x="2987094" y="25284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12"/>
          <p:cNvSpPr/>
          <p:nvPr/>
        </p:nvSpPr>
        <p:spPr>
          <a:xfrm rot="3205739">
            <a:off x="5227293" y="1789571"/>
            <a:ext cx="2664788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01247 w 2822157"/>
              <a:gd name="connsiteY2" fmla="*/ 305320 h 510096"/>
              <a:gd name="connsiteX0" fmla="*/ 383301 w 2703549"/>
              <a:gd name="connsiteY0" fmla="*/ 229501 h 510096"/>
              <a:gd name="connsiteX1" fmla="*/ 1561697 w 2703549"/>
              <a:gd name="connsiteY1" fmla="*/ 52904 h 510096"/>
              <a:gd name="connsiteX2" fmla="*/ 2703549 w 2703549"/>
              <a:gd name="connsiteY2" fmla="*/ 302782 h 510096"/>
              <a:gd name="connsiteX3" fmla="*/ 1552404 w 2703549"/>
              <a:gd name="connsiteY3" fmla="*/ 510096 h 510096"/>
              <a:gd name="connsiteX4" fmla="*/ 383301 w 2703549"/>
              <a:gd name="connsiteY4" fmla="*/ 229501 h 510096"/>
              <a:gd name="connsiteX0" fmla="*/ 0 w 2703549"/>
              <a:gd name="connsiteY0" fmla="*/ 209777 h 510096"/>
              <a:gd name="connsiteX1" fmla="*/ 1486126 w 2703549"/>
              <a:gd name="connsiteY1" fmla="*/ 4 h 510096"/>
              <a:gd name="connsiteX2" fmla="*/ 2701247 w 2703549"/>
              <a:gd name="connsiteY2" fmla="*/ 30532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3549" h="510096" stroke="0" extrusionOk="0">
                <a:moveTo>
                  <a:pt x="383301" y="229501"/>
                </a:moveTo>
                <a:cubicBezTo>
                  <a:pt x="683174" y="129118"/>
                  <a:pt x="1174989" y="40691"/>
                  <a:pt x="1561697" y="52904"/>
                </a:cubicBezTo>
                <a:cubicBezTo>
                  <a:pt x="1948405" y="65117"/>
                  <a:pt x="2410615" y="184825"/>
                  <a:pt x="2703549" y="302782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703549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08313" y="187363"/>
                  <a:pt x="2701247" y="30532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12"/>
          <p:cNvSpPr/>
          <p:nvPr/>
        </p:nvSpPr>
        <p:spPr>
          <a:xfrm rot="14020433">
            <a:off x="208439" y="4699763"/>
            <a:ext cx="3050105" cy="642198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695346 w 2822157"/>
              <a:gd name="connsiteY2" fmla="*/ 304868 h 510096"/>
              <a:gd name="connsiteX0" fmla="*/ 383301 w 2695346"/>
              <a:gd name="connsiteY0" fmla="*/ 229501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383301 w 2695346"/>
              <a:gd name="connsiteY4" fmla="*/ 229501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266416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678832 w 2695346"/>
              <a:gd name="connsiteY4" fmla="*/ 266416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318783 h 562463"/>
              <a:gd name="connsiteX1" fmla="*/ 1561697 w 2695346"/>
              <a:gd name="connsiteY1" fmla="*/ 105271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562707 w 2695346"/>
              <a:gd name="connsiteY1" fmla="*/ 72413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5183 w 2695346"/>
              <a:gd name="connsiteY1" fmla="*/ 127788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171233 w 2695346"/>
              <a:gd name="connsiteY1" fmla="*/ 164688 h 562463"/>
              <a:gd name="connsiteX2" fmla="*/ 1985183 w 2695346"/>
              <a:gd name="connsiteY2" fmla="*/ 127788 h 562463"/>
              <a:gd name="connsiteX3" fmla="*/ 2685069 w 2695346"/>
              <a:gd name="connsiteY3" fmla="*/ 351817 h 562463"/>
              <a:gd name="connsiteX4" fmla="*/ 1552404 w 2695346"/>
              <a:gd name="connsiteY4" fmla="*/ 562463 h 562463"/>
              <a:gd name="connsiteX5" fmla="*/ 678832 w 2695346"/>
              <a:gd name="connsiteY5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5346" h="562463" stroke="0" extrusionOk="0">
                <a:moveTo>
                  <a:pt x="678832" y="318783"/>
                </a:moveTo>
                <a:cubicBezTo>
                  <a:pt x="616320" y="254712"/>
                  <a:pt x="953508" y="196521"/>
                  <a:pt x="1171233" y="164688"/>
                </a:cubicBezTo>
                <a:cubicBezTo>
                  <a:pt x="1388958" y="132856"/>
                  <a:pt x="1732877" y="96600"/>
                  <a:pt x="1985183" y="127788"/>
                </a:cubicBezTo>
                <a:cubicBezTo>
                  <a:pt x="2237489" y="158976"/>
                  <a:pt x="2392135" y="233860"/>
                  <a:pt x="2685069" y="351817"/>
                </a:cubicBezTo>
                <a:lnTo>
                  <a:pt x="1552404" y="562463"/>
                </a:lnTo>
                <a:lnTo>
                  <a:pt x="678832" y="318783"/>
                </a:lnTo>
                <a:close/>
              </a:path>
              <a:path w="2695346" h="562463" fill="none">
                <a:moveTo>
                  <a:pt x="0" y="262144"/>
                </a:moveTo>
                <a:cubicBezTo>
                  <a:pt x="299873" y="161761"/>
                  <a:pt x="1037730" y="-787"/>
                  <a:pt x="1494242" y="2"/>
                </a:cubicBezTo>
                <a:cubicBezTo>
                  <a:pt x="1993650" y="865"/>
                  <a:pt x="2402412" y="239278"/>
                  <a:pt x="2695346" y="35723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12"/>
          <p:cNvSpPr/>
          <p:nvPr/>
        </p:nvSpPr>
        <p:spPr>
          <a:xfrm rot="7573012">
            <a:off x="5362724" y="4227229"/>
            <a:ext cx="2856965" cy="50846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438081 w 2822157"/>
              <a:gd name="connsiteY2" fmla="*/ 124841 h 510096"/>
              <a:gd name="connsiteX0" fmla="*/ 383301 w 2456424"/>
              <a:gd name="connsiteY0" fmla="*/ 229501 h 510096"/>
              <a:gd name="connsiteX1" fmla="*/ 1561697 w 2456424"/>
              <a:gd name="connsiteY1" fmla="*/ 52904 h 510096"/>
              <a:gd name="connsiteX2" fmla="*/ 2456424 w 2456424"/>
              <a:gd name="connsiteY2" fmla="*/ 154289 h 510096"/>
              <a:gd name="connsiteX3" fmla="*/ 1552404 w 2456424"/>
              <a:gd name="connsiteY3" fmla="*/ 510096 h 510096"/>
              <a:gd name="connsiteX4" fmla="*/ 383301 w 2456424"/>
              <a:gd name="connsiteY4" fmla="*/ 229501 h 510096"/>
              <a:gd name="connsiteX0" fmla="*/ 0 w 2456424"/>
              <a:gd name="connsiteY0" fmla="*/ 209777 h 510096"/>
              <a:gd name="connsiteX1" fmla="*/ 1486126 w 2456424"/>
              <a:gd name="connsiteY1" fmla="*/ 4 h 510096"/>
              <a:gd name="connsiteX2" fmla="*/ 2438081 w 2456424"/>
              <a:gd name="connsiteY2" fmla="*/ 124841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6424 w 2458360"/>
              <a:gd name="connsiteY2" fmla="*/ 154289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14500 w 2458360"/>
              <a:gd name="connsiteY1" fmla="*/ 15526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75950 h 496124"/>
              <a:gd name="connsiteX1" fmla="*/ 1514500 w 2458360"/>
              <a:gd name="connsiteY1" fmla="*/ 1554 h 496124"/>
              <a:gd name="connsiteX2" fmla="*/ 2455168 w 2458360"/>
              <a:gd name="connsiteY2" fmla="*/ 200922 h 496124"/>
              <a:gd name="connsiteX3" fmla="*/ 1552404 w 2458360"/>
              <a:gd name="connsiteY3" fmla="*/ 496124 h 496124"/>
              <a:gd name="connsiteX4" fmla="*/ 474465 w 2458360"/>
              <a:gd name="connsiteY4" fmla="*/ 275950 h 496124"/>
              <a:gd name="connsiteX0" fmla="*/ 0 w 2458360"/>
              <a:gd name="connsiteY0" fmla="*/ 195805 h 496124"/>
              <a:gd name="connsiteX1" fmla="*/ 1438570 w 2458360"/>
              <a:gd name="connsiteY1" fmla="*/ 5 h 496124"/>
              <a:gd name="connsiteX2" fmla="*/ 2458360 w 2458360"/>
              <a:gd name="connsiteY2" fmla="*/ 187621 h 49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360" h="496124" stroke="0" extrusionOk="0">
                <a:moveTo>
                  <a:pt x="474465" y="275950"/>
                </a:moveTo>
                <a:cubicBezTo>
                  <a:pt x="753161" y="108068"/>
                  <a:pt x="1184383" y="14059"/>
                  <a:pt x="1514500" y="1554"/>
                </a:cubicBezTo>
                <a:cubicBezTo>
                  <a:pt x="1844617" y="-10951"/>
                  <a:pt x="2162234" y="82965"/>
                  <a:pt x="2455168" y="200922"/>
                </a:cubicBezTo>
                <a:lnTo>
                  <a:pt x="1552404" y="496124"/>
                </a:lnTo>
                <a:lnTo>
                  <a:pt x="474465" y="275950"/>
                </a:lnTo>
                <a:close/>
              </a:path>
              <a:path w="2458360" h="496124" fill="none">
                <a:moveTo>
                  <a:pt x="0" y="195805"/>
                </a:moveTo>
                <a:cubicBezTo>
                  <a:pt x="299873" y="95422"/>
                  <a:pt x="982058" y="-784"/>
                  <a:pt x="1438570" y="5"/>
                </a:cubicBezTo>
                <a:cubicBezTo>
                  <a:pt x="1937978" y="868"/>
                  <a:pt x="2165426" y="69664"/>
                  <a:pt x="2458360" y="1876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12"/>
          <p:cNvSpPr/>
          <p:nvPr/>
        </p:nvSpPr>
        <p:spPr>
          <a:xfrm rot="10967745">
            <a:off x="2854281" y="5643230"/>
            <a:ext cx="2888162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66169 w 2822157"/>
              <a:gd name="connsiteY2" fmla="*/ 189332 h 510096"/>
              <a:gd name="connsiteX0" fmla="*/ 379978 w 2787145"/>
              <a:gd name="connsiteY0" fmla="*/ 295493 h 510096"/>
              <a:gd name="connsiteX1" fmla="*/ 1561697 w 2787145"/>
              <a:gd name="connsiteY1" fmla="*/ 52904 h 510096"/>
              <a:gd name="connsiteX2" fmla="*/ 2787145 w 2787145"/>
              <a:gd name="connsiteY2" fmla="*/ 190992 h 510096"/>
              <a:gd name="connsiteX3" fmla="*/ 1552404 w 2787145"/>
              <a:gd name="connsiteY3" fmla="*/ 510096 h 510096"/>
              <a:gd name="connsiteX4" fmla="*/ 379978 w 2787145"/>
              <a:gd name="connsiteY4" fmla="*/ 295493 h 510096"/>
              <a:gd name="connsiteX0" fmla="*/ 0 w 2787145"/>
              <a:gd name="connsiteY0" fmla="*/ 209777 h 510096"/>
              <a:gd name="connsiteX1" fmla="*/ 1486126 w 2787145"/>
              <a:gd name="connsiteY1" fmla="*/ 4 h 510096"/>
              <a:gd name="connsiteX2" fmla="*/ 2766169 w 2787145"/>
              <a:gd name="connsiteY2" fmla="*/ 189332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145" h="510096" stroke="0" extrusionOk="0">
                <a:moveTo>
                  <a:pt x="379978" y="295493"/>
                </a:moveTo>
                <a:cubicBezTo>
                  <a:pt x="679851" y="195110"/>
                  <a:pt x="1160503" y="70321"/>
                  <a:pt x="1561697" y="52904"/>
                </a:cubicBezTo>
                <a:cubicBezTo>
                  <a:pt x="1962892" y="35487"/>
                  <a:pt x="2494211" y="73035"/>
                  <a:pt x="2787145" y="190992"/>
                </a:cubicBezTo>
                <a:lnTo>
                  <a:pt x="1552404" y="510096"/>
                </a:lnTo>
                <a:lnTo>
                  <a:pt x="379978" y="295493"/>
                </a:lnTo>
                <a:close/>
              </a:path>
              <a:path w="2787145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73235" y="71375"/>
                  <a:pt x="2766169" y="18933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2308424938"/>
              </p:ext>
            </p:extLst>
          </p:nvPr>
        </p:nvGraphicFramePr>
        <p:xfrm>
          <a:off x="1724320" y="5489469"/>
          <a:ext cx="1319573" cy="114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 21"/>
          <p:cNvSpPr/>
          <p:nvPr/>
        </p:nvSpPr>
        <p:spPr>
          <a:xfrm rot="16200000">
            <a:off x="6129012" y="3653135"/>
            <a:ext cx="5181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Vladimir Script" panose="03050402040407070305" pitchFamily="66" charset="0"/>
              </a:rPr>
              <a:t>Clean Water Pursuit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795931" y="5106106"/>
            <a:ext cx="757437" cy="619600"/>
            <a:chOff x="752709" y="1270993"/>
            <a:chExt cx="757437" cy="619600"/>
          </a:xfrm>
        </p:grpSpPr>
        <p:sp>
          <p:nvSpPr>
            <p:cNvPr id="46" name="Teardrop 45"/>
            <p:cNvSpPr/>
            <p:nvPr/>
          </p:nvSpPr>
          <p:spPr>
            <a:xfrm rot="18939485">
              <a:off x="752709" y="1270993"/>
              <a:ext cx="618736" cy="619600"/>
            </a:xfrm>
            <a:prstGeom prst="teardrop">
              <a:avLst>
                <a:gd name="adj" fmla="val 126574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4346" y="139612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25606" y="4198541"/>
            <a:ext cx="734081" cy="637161"/>
            <a:chOff x="726630" y="2196020"/>
            <a:chExt cx="734081" cy="637161"/>
          </a:xfrm>
        </p:grpSpPr>
        <p:sp>
          <p:nvSpPr>
            <p:cNvPr id="49" name="Teardrop 48"/>
            <p:cNvSpPr/>
            <p:nvPr/>
          </p:nvSpPr>
          <p:spPr>
            <a:xfrm rot="18939485">
              <a:off x="726630" y="2196020"/>
              <a:ext cx="656301" cy="637161"/>
            </a:xfrm>
            <a:prstGeom prst="teardrop">
              <a:avLst>
                <a:gd name="adj" fmla="val 12657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4911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ASM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90780" y="2198464"/>
            <a:ext cx="762520" cy="644021"/>
            <a:chOff x="752034" y="3106990"/>
            <a:chExt cx="762520" cy="644021"/>
          </a:xfrm>
        </p:grpSpPr>
        <p:sp>
          <p:nvSpPr>
            <p:cNvPr id="52" name="Teardrop 51"/>
            <p:cNvSpPr/>
            <p:nvPr/>
          </p:nvSpPr>
          <p:spPr>
            <a:xfrm rot="18939485">
              <a:off x="752034" y="31069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8754" y="3200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PRT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50090" y="1306105"/>
            <a:ext cx="713864" cy="648862"/>
            <a:chOff x="757976" y="4018969"/>
            <a:chExt cx="713864" cy="648862"/>
          </a:xfrm>
        </p:grpSpPr>
        <p:sp>
          <p:nvSpPr>
            <p:cNvPr id="55" name="Teardrop 5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776978" y="2154529"/>
            <a:ext cx="771965" cy="644021"/>
            <a:chOff x="752035" y="4935790"/>
            <a:chExt cx="771965" cy="644021"/>
          </a:xfrm>
        </p:grpSpPr>
        <p:sp>
          <p:nvSpPr>
            <p:cNvPr id="58" name="Teardrop 57"/>
            <p:cNvSpPr/>
            <p:nvPr/>
          </p:nvSpPr>
          <p:spPr>
            <a:xfrm rot="18939485">
              <a:off x="752035" y="49357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0" y="5040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78595" y="4227378"/>
            <a:ext cx="710009" cy="644021"/>
            <a:chOff x="752907" y="5850190"/>
            <a:chExt cx="710009" cy="644021"/>
          </a:xfrm>
        </p:grpSpPr>
        <p:sp>
          <p:nvSpPr>
            <p:cNvPr id="61" name="Teardrop 60"/>
            <p:cNvSpPr/>
            <p:nvPr/>
          </p:nvSpPr>
          <p:spPr>
            <a:xfrm rot="18939485">
              <a:off x="752907" y="58501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7116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11361" cy="143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4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58723E-6 L 0.09809 0.0391 C 0.11875 0.04813 0.14966 0.05345 0.1816 0.05345 C 0.21841 0.05345 0.24757 0.04813 0.26823 0.0391 L 0.36667 -1.58723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26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Graphic spid="29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Assessment – How do you gather priority info?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Are your monitoring efforts aligned with priorities?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How can you supplement to fill in gaps?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Evaluate success / provide feedback loop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55749" y="1523999"/>
            <a:ext cx="710009" cy="644021"/>
            <a:chOff x="752907" y="5850190"/>
            <a:chExt cx="710009" cy="644021"/>
          </a:xfrm>
        </p:grpSpPr>
        <p:sp>
          <p:nvSpPr>
            <p:cNvPr id="18" name="Teardrop 17"/>
            <p:cNvSpPr/>
            <p:nvPr/>
          </p:nvSpPr>
          <p:spPr>
            <a:xfrm rot="18939485">
              <a:off x="752907" y="58501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7116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ASM</a:t>
              </a:r>
              <a:endParaRPr lang="en-US" dirty="0"/>
            </a:p>
          </p:txBody>
        </p:sp>
      </p:grpSp>
      <p:pic>
        <p:nvPicPr>
          <p:cNvPr id="7" name="Picture 6" descr="http://freebeacon.com/wp-content/uploads/2013/08/EPA-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441" r="12409" b="3384"/>
          <a:stretch/>
        </p:blipFill>
        <p:spPr bwMode="auto">
          <a:xfrm>
            <a:off x="7924800" y="5638800"/>
            <a:ext cx="988396" cy="9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0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Assessment – How do you gather </a:t>
            </a:r>
            <a:r>
              <a:rPr lang="en-US" sz="2600" smtClean="0"/>
              <a:t>priority info?</a:t>
            </a:r>
            <a:endParaRPr lang="en-US" sz="2600" dirty="0" smtClean="0"/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Florida’s approach</a:t>
            </a:r>
          </a:p>
          <a:p>
            <a:pPr lvl="4">
              <a:lnSpc>
                <a:spcPct val="200000"/>
              </a:lnSpc>
            </a:pPr>
            <a:r>
              <a:rPr lang="en-US" sz="2600" dirty="0" smtClean="0"/>
              <a:t>Rotating basins on 5-year cycle</a:t>
            </a:r>
          </a:p>
          <a:p>
            <a:pPr lvl="4">
              <a:lnSpc>
                <a:spcPct val="200000"/>
              </a:lnSpc>
            </a:pPr>
            <a:r>
              <a:rPr lang="en-US" sz="2600" dirty="0" smtClean="0"/>
              <a:t>Collect data to fill gaps year prior to assessment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55749" y="1523999"/>
            <a:ext cx="710009" cy="644021"/>
            <a:chOff x="752907" y="5850190"/>
            <a:chExt cx="710009" cy="644021"/>
          </a:xfrm>
        </p:grpSpPr>
        <p:sp>
          <p:nvSpPr>
            <p:cNvPr id="18" name="Teardrop 17"/>
            <p:cNvSpPr/>
            <p:nvPr/>
          </p:nvSpPr>
          <p:spPr>
            <a:xfrm rot="18939485">
              <a:off x="752907" y="58501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7116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ASM</a:t>
              </a:r>
              <a:endParaRPr lang="en-US" dirty="0"/>
            </a:p>
          </p:txBody>
        </p:sp>
      </p:grpSp>
      <p:pic>
        <p:nvPicPr>
          <p:cNvPr id="9" name="Picture 2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6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asinschedule"/>
          <p:cNvPicPr>
            <a:picLocks noChangeAspect="1" noChangeArrowheads="1"/>
          </p:cNvPicPr>
          <p:nvPr/>
        </p:nvPicPr>
        <p:blipFill>
          <a:blip r:embed="rId3" cstate="print">
            <a:lum bright="-50000" contrast="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33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928124" y="0"/>
            <a:ext cx="1215876" cy="6860319"/>
          </a:xfrm>
          <a:prstGeom prst="rect">
            <a:avLst/>
          </a:prstGeom>
          <a:solidFill>
            <a:srgbClr val="1F0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43337651"/>
              </p:ext>
            </p:extLst>
          </p:nvPr>
        </p:nvGraphicFramePr>
        <p:xfrm>
          <a:off x="3962400" y="2905704"/>
          <a:ext cx="1295400" cy="104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0"/>
            <a:ext cx="8153400" cy="6860319"/>
            <a:chOff x="0" y="0"/>
            <a:chExt cx="9144000" cy="6860319"/>
          </a:xfrm>
        </p:grpSpPr>
        <p:pic>
          <p:nvPicPr>
            <p:cNvPr id="1028" name="Picture 4" descr="http://instillingvalues.com/board-games/trivia-board-gam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owchart: Extract 3"/>
            <p:cNvSpPr/>
            <p:nvPr/>
          </p:nvSpPr>
          <p:spPr>
            <a:xfrm rot="8988478">
              <a:off x="2378313" y="605735"/>
              <a:ext cx="533400" cy="457200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/>
            <p:cNvSpPr/>
            <p:nvPr/>
          </p:nvSpPr>
          <p:spPr>
            <a:xfrm rot="12331584">
              <a:off x="6320875" y="616234"/>
              <a:ext cx="533400" cy="457200"/>
            </a:xfrm>
            <a:prstGeom prst="flowChartExtract">
              <a:avLst/>
            </a:prstGeom>
            <a:solidFill>
              <a:srgbClr val="7030A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/>
            <p:cNvSpPr/>
            <p:nvPr/>
          </p:nvSpPr>
          <p:spPr>
            <a:xfrm rot="5207986">
              <a:off x="357432" y="3236568"/>
              <a:ext cx="533400" cy="457200"/>
            </a:xfrm>
            <a:prstGeom prst="flowChartExtra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/>
            <p:cNvSpPr/>
            <p:nvPr/>
          </p:nvSpPr>
          <p:spPr>
            <a:xfrm rot="16417034">
              <a:off x="8377638" y="3253924"/>
              <a:ext cx="533400" cy="457200"/>
            </a:xfrm>
            <a:prstGeom prst="flowChartExtra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Extract 9"/>
            <p:cNvSpPr/>
            <p:nvPr/>
          </p:nvSpPr>
          <p:spPr>
            <a:xfrm rot="19756955">
              <a:off x="6327752" y="5781058"/>
              <a:ext cx="533400" cy="457200"/>
            </a:xfrm>
            <a:prstGeom prst="flowChartExtra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Extract 10"/>
            <p:cNvSpPr/>
            <p:nvPr/>
          </p:nvSpPr>
          <p:spPr>
            <a:xfrm rot="1721227">
              <a:off x="2353704" y="5831099"/>
              <a:ext cx="533400" cy="457200"/>
            </a:xfrm>
            <a:prstGeom prst="flowChartExtract">
              <a:avLst/>
            </a:prstGeom>
            <a:solidFill>
              <a:srgbClr val="00B0F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2843582" y="974856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10800000">
            <a:off x="938314" y="1295400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4736495" y="1265172"/>
            <a:ext cx="2533620" cy="1866585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05607 w 2833885"/>
              <a:gd name="connsiteY0" fmla="*/ 1859028 h 1859028"/>
              <a:gd name="connsiteX1" fmla="*/ 0 w 2833885"/>
              <a:gd name="connsiteY1" fmla="*/ 0 h 1859028"/>
              <a:gd name="connsiteX2" fmla="*/ 2833885 w 2833885"/>
              <a:gd name="connsiteY2" fmla="*/ 0 h 1859028"/>
              <a:gd name="connsiteX3" fmla="*/ 1405607 w 2833885"/>
              <a:gd name="connsiteY3" fmla="*/ 1859028 h 1859028"/>
              <a:gd name="connsiteX0" fmla="*/ 1405607 w 2818771"/>
              <a:gd name="connsiteY0" fmla="*/ 1859028 h 1859028"/>
              <a:gd name="connsiteX1" fmla="*/ 0 w 2818771"/>
              <a:gd name="connsiteY1" fmla="*/ 0 h 1859028"/>
              <a:gd name="connsiteX2" fmla="*/ 2818771 w 2818771"/>
              <a:gd name="connsiteY2" fmla="*/ 0 h 1859028"/>
              <a:gd name="connsiteX3" fmla="*/ 1405607 w 2818771"/>
              <a:gd name="connsiteY3" fmla="*/ 1859028 h 1859028"/>
              <a:gd name="connsiteX0" fmla="*/ 1405607 w 2841443"/>
              <a:gd name="connsiteY0" fmla="*/ 1866585 h 1866585"/>
              <a:gd name="connsiteX1" fmla="*/ 0 w 2841443"/>
              <a:gd name="connsiteY1" fmla="*/ 7557 h 1866585"/>
              <a:gd name="connsiteX2" fmla="*/ 2841443 w 2841443"/>
              <a:gd name="connsiteY2" fmla="*/ 0 h 1866585"/>
              <a:gd name="connsiteX3" fmla="*/ 1405607 w 2841443"/>
              <a:gd name="connsiteY3" fmla="*/ 1866585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443" h="1866585">
                <a:moveTo>
                  <a:pt x="1405607" y="1866585"/>
                </a:moveTo>
                <a:lnTo>
                  <a:pt x="0" y="7557"/>
                </a:lnTo>
                <a:lnTo>
                  <a:pt x="2841443" y="0"/>
                </a:lnTo>
                <a:lnTo>
                  <a:pt x="1405607" y="18665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25398" y="3763116"/>
            <a:ext cx="2520142" cy="1851471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28278 w 2833885"/>
              <a:gd name="connsiteY0" fmla="*/ 1851471 h 1851471"/>
              <a:gd name="connsiteX1" fmla="*/ 0 w 2833885"/>
              <a:gd name="connsiteY1" fmla="*/ 0 h 1851471"/>
              <a:gd name="connsiteX2" fmla="*/ 2833885 w 2833885"/>
              <a:gd name="connsiteY2" fmla="*/ 0 h 1851471"/>
              <a:gd name="connsiteX3" fmla="*/ 1428278 w 2833885"/>
              <a:gd name="connsiteY3" fmla="*/ 1851471 h 1851471"/>
              <a:gd name="connsiteX0" fmla="*/ 1428278 w 2826328"/>
              <a:gd name="connsiteY0" fmla="*/ 1851471 h 1851471"/>
              <a:gd name="connsiteX1" fmla="*/ 0 w 2826328"/>
              <a:gd name="connsiteY1" fmla="*/ 0 h 1851471"/>
              <a:gd name="connsiteX2" fmla="*/ 2826328 w 2826328"/>
              <a:gd name="connsiteY2" fmla="*/ 7557 h 1851471"/>
              <a:gd name="connsiteX3" fmla="*/ 1428278 w 2826328"/>
              <a:gd name="connsiteY3" fmla="*/ 1851471 h 18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1851471">
                <a:moveTo>
                  <a:pt x="1428278" y="1851471"/>
                </a:moveTo>
                <a:lnTo>
                  <a:pt x="0" y="0"/>
                </a:lnTo>
                <a:lnTo>
                  <a:pt x="2826328" y="7557"/>
                </a:lnTo>
                <a:lnTo>
                  <a:pt x="1428278" y="1851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743234" y="3774451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800000">
            <a:off x="2843581" y="4084570"/>
            <a:ext cx="2526881" cy="1859029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13164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13164 w 2833885"/>
              <a:gd name="connsiteY3" fmla="*/ 1843915 h 1843915"/>
              <a:gd name="connsiteX0" fmla="*/ 1435835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35835 w 2833885"/>
              <a:gd name="connsiteY3" fmla="*/ 1843915 h 1843915"/>
              <a:gd name="connsiteX0" fmla="*/ 1420721 w 2833885"/>
              <a:gd name="connsiteY0" fmla="*/ 1859029 h 1859029"/>
              <a:gd name="connsiteX1" fmla="*/ 0 w 2833885"/>
              <a:gd name="connsiteY1" fmla="*/ 0 h 1859029"/>
              <a:gd name="connsiteX2" fmla="*/ 2833885 w 2833885"/>
              <a:gd name="connsiteY2" fmla="*/ 0 h 1859029"/>
              <a:gd name="connsiteX3" fmla="*/ 1420721 w 2833885"/>
              <a:gd name="connsiteY3" fmla="*/ 1859029 h 1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59029">
                <a:moveTo>
                  <a:pt x="1420721" y="1859029"/>
                </a:moveTo>
                <a:lnTo>
                  <a:pt x="0" y="0"/>
                </a:lnTo>
                <a:lnTo>
                  <a:pt x="2833885" y="0"/>
                </a:lnTo>
                <a:lnTo>
                  <a:pt x="1420721" y="18590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446020" y="685800"/>
            <a:ext cx="2924443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2157" h="510096" stroke="0" extrusionOk="0">
                <a:moveTo>
                  <a:pt x="383301" y="229501"/>
                </a:moveTo>
                <a:cubicBezTo>
                  <a:pt x="683174" y="129118"/>
                  <a:pt x="1155221" y="50834"/>
                  <a:pt x="1561697" y="52904"/>
                </a:cubicBezTo>
                <a:cubicBezTo>
                  <a:pt x="1968173" y="54974"/>
                  <a:pt x="2529223" y="123967"/>
                  <a:pt x="2822157" y="241924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822157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514109" y="108853"/>
                  <a:pt x="2807043" y="2268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2"/>
          <p:cNvSpPr/>
          <p:nvPr/>
        </p:nvSpPr>
        <p:spPr>
          <a:xfrm rot="18369510">
            <a:off x="208607" y="2030185"/>
            <a:ext cx="2489035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987094"/>
              <a:gd name="connsiteY0" fmla="*/ 229501 h 510096"/>
              <a:gd name="connsiteX1" fmla="*/ 1561697 w 2987094"/>
              <a:gd name="connsiteY1" fmla="*/ 52904 h 510096"/>
              <a:gd name="connsiteX2" fmla="*/ 2822157 w 2987094"/>
              <a:gd name="connsiteY2" fmla="*/ 241924 h 510096"/>
              <a:gd name="connsiteX3" fmla="*/ 1552404 w 2987094"/>
              <a:gd name="connsiteY3" fmla="*/ 510096 h 510096"/>
              <a:gd name="connsiteX4" fmla="*/ 383301 w 2987094"/>
              <a:gd name="connsiteY4" fmla="*/ 229501 h 510096"/>
              <a:gd name="connsiteX0" fmla="*/ 0 w 2987094"/>
              <a:gd name="connsiteY0" fmla="*/ 209777 h 510096"/>
              <a:gd name="connsiteX1" fmla="*/ 1486126 w 2987094"/>
              <a:gd name="connsiteY1" fmla="*/ 4 h 510096"/>
              <a:gd name="connsiteX2" fmla="*/ 2987094 w 2987094"/>
              <a:gd name="connsiteY2" fmla="*/ 252847 h 510096"/>
              <a:gd name="connsiteX0" fmla="*/ 383301 w 2997641"/>
              <a:gd name="connsiteY0" fmla="*/ 229501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383301 w 2997641"/>
              <a:gd name="connsiteY4" fmla="*/ 229501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  <a:gd name="connsiteX0" fmla="*/ 253451 w 2997641"/>
              <a:gd name="connsiteY0" fmla="*/ 309518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253451 w 2997641"/>
              <a:gd name="connsiteY4" fmla="*/ 309518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641" h="510096" stroke="0" extrusionOk="0">
                <a:moveTo>
                  <a:pt x="253451" y="309518"/>
                </a:moveTo>
                <a:cubicBezTo>
                  <a:pt x="553324" y="209135"/>
                  <a:pt x="1104332" y="62215"/>
                  <a:pt x="1561697" y="52904"/>
                </a:cubicBezTo>
                <a:cubicBezTo>
                  <a:pt x="2019062" y="43593"/>
                  <a:pt x="2704707" y="135694"/>
                  <a:pt x="2997641" y="253651"/>
                </a:cubicBezTo>
                <a:lnTo>
                  <a:pt x="1552404" y="510096"/>
                </a:lnTo>
                <a:lnTo>
                  <a:pt x="253451" y="309518"/>
                </a:lnTo>
                <a:close/>
              </a:path>
              <a:path w="2997641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694160" y="134890"/>
                  <a:pt x="2987094" y="25284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12"/>
          <p:cNvSpPr/>
          <p:nvPr/>
        </p:nvSpPr>
        <p:spPr>
          <a:xfrm rot="3205739">
            <a:off x="5227293" y="1789571"/>
            <a:ext cx="2664788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01247 w 2822157"/>
              <a:gd name="connsiteY2" fmla="*/ 305320 h 510096"/>
              <a:gd name="connsiteX0" fmla="*/ 383301 w 2703549"/>
              <a:gd name="connsiteY0" fmla="*/ 229501 h 510096"/>
              <a:gd name="connsiteX1" fmla="*/ 1561697 w 2703549"/>
              <a:gd name="connsiteY1" fmla="*/ 52904 h 510096"/>
              <a:gd name="connsiteX2" fmla="*/ 2703549 w 2703549"/>
              <a:gd name="connsiteY2" fmla="*/ 302782 h 510096"/>
              <a:gd name="connsiteX3" fmla="*/ 1552404 w 2703549"/>
              <a:gd name="connsiteY3" fmla="*/ 510096 h 510096"/>
              <a:gd name="connsiteX4" fmla="*/ 383301 w 2703549"/>
              <a:gd name="connsiteY4" fmla="*/ 229501 h 510096"/>
              <a:gd name="connsiteX0" fmla="*/ 0 w 2703549"/>
              <a:gd name="connsiteY0" fmla="*/ 209777 h 510096"/>
              <a:gd name="connsiteX1" fmla="*/ 1486126 w 2703549"/>
              <a:gd name="connsiteY1" fmla="*/ 4 h 510096"/>
              <a:gd name="connsiteX2" fmla="*/ 2701247 w 2703549"/>
              <a:gd name="connsiteY2" fmla="*/ 30532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3549" h="510096" stroke="0" extrusionOk="0">
                <a:moveTo>
                  <a:pt x="383301" y="229501"/>
                </a:moveTo>
                <a:cubicBezTo>
                  <a:pt x="683174" y="129118"/>
                  <a:pt x="1174989" y="40691"/>
                  <a:pt x="1561697" y="52904"/>
                </a:cubicBezTo>
                <a:cubicBezTo>
                  <a:pt x="1948405" y="65117"/>
                  <a:pt x="2410615" y="184825"/>
                  <a:pt x="2703549" y="302782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703549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08313" y="187363"/>
                  <a:pt x="2701247" y="30532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12"/>
          <p:cNvSpPr/>
          <p:nvPr/>
        </p:nvSpPr>
        <p:spPr>
          <a:xfrm rot="14020433">
            <a:off x="208439" y="4699763"/>
            <a:ext cx="3050105" cy="642198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695346 w 2822157"/>
              <a:gd name="connsiteY2" fmla="*/ 304868 h 510096"/>
              <a:gd name="connsiteX0" fmla="*/ 383301 w 2695346"/>
              <a:gd name="connsiteY0" fmla="*/ 229501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383301 w 2695346"/>
              <a:gd name="connsiteY4" fmla="*/ 229501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266416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678832 w 2695346"/>
              <a:gd name="connsiteY4" fmla="*/ 266416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318783 h 562463"/>
              <a:gd name="connsiteX1" fmla="*/ 1561697 w 2695346"/>
              <a:gd name="connsiteY1" fmla="*/ 105271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562707 w 2695346"/>
              <a:gd name="connsiteY1" fmla="*/ 72413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5183 w 2695346"/>
              <a:gd name="connsiteY1" fmla="*/ 127788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171233 w 2695346"/>
              <a:gd name="connsiteY1" fmla="*/ 164688 h 562463"/>
              <a:gd name="connsiteX2" fmla="*/ 1985183 w 2695346"/>
              <a:gd name="connsiteY2" fmla="*/ 127788 h 562463"/>
              <a:gd name="connsiteX3" fmla="*/ 2685069 w 2695346"/>
              <a:gd name="connsiteY3" fmla="*/ 351817 h 562463"/>
              <a:gd name="connsiteX4" fmla="*/ 1552404 w 2695346"/>
              <a:gd name="connsiteY4" fmla="*/ 562463 h 562463"/>
              <a:gd name="connsiteX5" fmla="*/ 678832 w 2695346"/>
              <a:gd name="connsiteY5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5346" h="562463" stroke="0" extrusionOk="0">
                <a:moveTo>
                  <a:pt x="678832" y="318783"/>
                </a:moveTo>
                <a:cubicBezTo>
                  <a:pt x="616320" y="254712"/>
                  <a:pt x="953508" y="196521"/>
                  <a:pt x="1171233" y="164688"/>
                </a:cubicBezTo>
                <a:cubicBezTo>
                  <a:pt x="1388958" y="132856"/>
                  <a:pt x="1732877" y="96600"/>
                  <a:pt x="1985183" y="127788"/>
                </a:cubicBezTo>
                <a:cubicBezTo>
                  <a:pt x="2237489" y="158976"/>
                  <a:pt x="2392135" y="233860"/>
                  <a:pt x="2685069" y="351817"/>
                </a:cubicBezTo>
                <a:lnTo>
                  <a:pt x="1552404" y="562463"/>
                </a:lnTo>
                <a:lnTo>
                  <a:pt x="678832" y="318783"/>
                </a:lnTo>
                <a:close/>
              </a:path>
              <a:path w="2695346" h="562463" fill="none">
                <a:moveTo>
                  <a:pt x="0" y="262144"/>
                </a:moveTo>
                <a:cubicBezTo>
                  <a:pt x="299873" y="161761"/>
                  <a:pt x="1037730" y="-787"/>
                  <a:pt x="1494242" y="2"/>
                </a:cubicBezTo>
                <a:cubicBezTo>
                  <a:pt x="1993650" y="865"/>
                  <a:pt x="2402412" y="239278"/>
                  <a:pt x="2695346" y="35723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12"/>
          <p:cNvSpPr/>
          <p:nvPr/>
        </p:nvSpPr>
        <p:spPr>
          <a:xfrm rot="7573012">
            <a:off x="5362724" y="4227229"/>
            <a:ext cx="2856965" cy="50846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438081 w 2822157"/>
              <a:gd name="connsiteY2" fmla="*/ 124841 h 510096"/>
              <a:gd name="connsiteX0" fmla="*/ 383301 w 2456424"/>
              <a:gd name="connsiteY0" fmla="*/ 229501 h 510096"/>
              <a:gd name="connsiteX1" fmla="*/ 1561697 w 2456424"/>
              <a:gd name="connsiteY1" fmla="*/ 52904 h 510096"/>
              <a:gd name="connsiteX2" fmla="*/ 2456424 w 2456424"/>
              <a:gd name="connsiteY2" fmla="*/ 154289 h 510096"/>
              <a:gd name="connsiteX3" fmla="*/ 1552404 w 2456424"/>
              <a:gd name="connsiteY3" fmla="*/ 510096 h 510096"/>
              <a:gd name="connsiteX4" fmla="*/ 383301 w 2456424"/>
              <a:gd name="connsiteY4" fmla="*/ 229501 h 510096"/>
              <a:gd name="connsiteX0" fmla="*/ 0 w 2456424"/>
              <a:gd name="connsiteY0" fmla="*/ 209777 h 510096"/>
              <a:gd name="connsiteX1" fmla="*/ 1486126 w 2456424"/>
              <a:gd name="connsiteY1" fmla="*/ 4 h 510096"/>
              <a:gd name="connsiteX2" fmla="*/ 2438081 w 2456424"/>
              <a:gd name="connsiteY2" fmla="*/ 124841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6424 w 2458360"/>
              <a:gd name="connsiteY2" fmla="*/ 154289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14500 w 2458360"/>
              <a:gd name="connsiteY1" fmla="*/ 15526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75950 h 496124"/>
              <a:gd name="connsiteX1" fmla="*/ 1514500 w 2458360"/>
              <a:gd name="connsiteY1" fmla="*/ 1554 h 496124"/>
              <a:gd name="connsiteX2" fmla="*/ 2455168 w 2458360"/>
              <a:gd name="connsiteY2" fmla="*/ 200922 h 496124"/>
              <a:gd name="connsiteX3" fmla="*/ 1552404 w 2458360"/>
              <a:gd name="connsiteY3" fmla="*/ 496124 h 496124"/>
              <a:gd name="connsiteX4" fmla="*/ 474465 w 2458360"/>
              <a:gd name="connsiteY4" fmla="*/ 275950 h 496124"/>
              <a:gd name="connsiteX0" fmla="*/ 0 w 2458360"/>
              <a:gd name="connsiteY0" fmla="*/ 195805 h 496124"/>
              <a:gd name="connsiteX1" fmla="*/ 1438570 w 2458360"/>
              <a:gd name="connsiteY1" fmla="*/ 5 h 496124"/>
              <a:gd name="connsiteX2" fmla="*/ 2458360 w 2458360"/>
              <a:gd name="connsiteY2" fmla="*/ 187621 h 49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360" h="496124" stroke="0" extrusionOk="0">
                <a:moveTo>
                  <a:pt x="474465" y="275950"/>
                </a:moveTo>
                <a:cubicBezTo>
                  <a:pt x="753161" y="108068"/>
                  <a:pt x="1184383" y="14059"/>
                  <a:pt x="1514500" y="1554"/>
                </a:cubicBezTo>
                <a:cubicBezTo>
                  <a:pt x="1844617" y="-10951"/>
                  <a:pt x="2162234" y="82965"/>
                  <a:pt x="2455168" y="200922"/>
                </a:cubicBezTo>
                <a:lnTo>
                  <a:pt x="1552404" y="496124"/>
                </a:lnTo>
                <a:lnTo>
                  <a:pt x="474465" y="275950"/>
                </a:lnTo>
                <a:close/>
              </a:path>
              <a:path w="2458360" h="496124" fill="none">
                <a:moveTo>
                  <a:pt x="0" y="195805"/>
                </a:moveTo>
                <a:cubicBezTo>
                  <a:pt x="299873" y="95422"/>
                  <a:pt x="982058" y="-784"/>
                  <a:pt x="1438570" y="5"/>
                </a:cubicBezTo>
                <a:cubicBezTo>
                  <a:pt x="1937978" y="868"/>
                  <a:pt x="2165426" y="69664"/>
                  <a:pt x="2458360" y="1876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12"/>
          <p:cNvSpPr/>
          <p:nvPr/>
        </p:nvSpPr>
        <p:spPr>
          <a:xfrm rot="10967745">
            <a:off x="2854281" y="5643230"/>
            <a:ext cx="2888162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66169 w 2822157"/>
              <a:gd name="connsiteY2" fmla="*/ 189332 h 510096"/>
              <a:gd name="connsiteX0" fmla="*/ 379978 w 2787145"/>
              <a:gd name="connsiteY0" fmla="*/ 295493 h 510096"/>
              <a:gd name="connsiteX1" fmla="*/ 1561697 w 2787145"/>
              <a:gd name="connsiteY1" fmla="*/ 52904 h 510096"/>
              <a:gd name="connsiteX2" fmla="*/ 2787145 w 2787145"/>
              <a:gd name="connsiteY2" fmla="*/ 190992 h 510096"/>
              <a:gd name="connsiteX3" fmla="*/ 1552404 w 2787145"/>
              <a:gd name="connsiteY3" fmla="*/ 510096 h 510096"/>
              <a:gd name="connsiteX4" fmla="*/ 379978 w 2787145"/>
              <a:gd name="connsiteY4" fmla="*/ 295493 h 510096"/>
              <a:gd name="connsiteX0" fmla="*/ 0 w 2787145"/>
              <a:gd name="connsiteY0" fmla="*/ 209777 h 510096"/>
              <a:gd name="connsiteX1" fmla="*/ 1486126 w 2787145"/>
              <a:gd name="connsiteY1" fmla="*/ 4 h 510096"/>
              <a:gd name="connsiteX2" fmla="*/ 2766169 w 2787145"/>
              <a:gd name="connsiteY2" fmla="*/ 189332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145" h="510096" stroke="0" extrusionOk="0">
                <a:moveTo>
                  <a:pt x="379978" y="295493"/>
                </a:moveTo>
                <a:cubicBezTo>
                  <a:pt x="679851" y="195110"/>
                  <a:pt x="1160503" y="70321"/>
                  <a:pt x="1561697" y="52904"/>
                </a:cubicBezTo>
                <a:cubicBezTo>
                  <a:pt x="1962892" y="35487"/>
                  <a:pt x="2494211" y="73035"/>
                  <a:pt x="2787145" y="190992"/>
                </a:cubicBezTo>
                <a:lnTo>
                  <a:pt x="1552404" y="510096"/>
                </a:lnTo>
                <a:lnTo>
                  <a:pt x="379978" y="295493"/>
                </a:lnTo>
                <a:close/>
              </a:path>
              <a:path w="2787145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73235" y="71375"/>
                  <a:pt x="2766169" y="18933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1178468380"/>
              </p:ext>
            </p:extLst>
          </p:nvPr>
        </p:nvGraphicFramePr>
        <p:xfrm>
          <a:off x="5106254" y="5381529"/>
          <a:ext cx="1684952" cy="120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 21"/>
          <p:cNvSpPr/>
          <p:nvPr/>
        </p:nvSpPr>
        <p:spPr>
          <a:xfrm rot="16200000">
            <a:off x="6129012" y="3653135"/>
            <a:ext cx="5181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Vladimir Script" panose="03050402040407070305" pitchFamily="66" charset="0"/>
              </a:rPr>
              <a:t>Clean Water Pursuit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795931" y="5106106"/>
            <a:ext cx="757437" cy="619600"/>
            <a:chOff x="752709" y="1270993"/>
            <a:chExt cx="757437" cy="619600"/>
          </a:xfrm>
        </p:grpSpPr>
        <p:sp>
          <p:nvSpPr>
            <p:cNvPr id="46" name="Teardrop 45"/>
            <p:cNvSpPr/>
            <p:nvPr/>
          </p:nvSpPr>
          <p:spPr>
            <a:xfrm rot="18939485">
              <a:off x="752709" y="1270993"/>
              <a:ext cx="618736" cy="619600"/>
            </a:xfrm>
            <a:prstGeom prst="teardrop">
              <a:avLst>
                <a:gd name="adj" fmla="val 126574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4346" y="139612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25606" y="4198541"/>
            <a:ext cx="734081" cy="637161"/>
            <a:chOff x="726630" y="2196020"/>
            <a:chExt cx="734081" cy="637161"/>
          </a:xfrm>
        </p:grpSpPr>
        <p:sp>
          <p:nvSpPr>
            <p:cNvPr id="49" name="Teardrop 48"/>
            <p:cNvSpPr/>
            <p:nvPr/>
          </p:nvSpPr>
          <p:spPr>
            <a:xfrm rot="18939485">
              <a:off x="726630" y="2196020"/>
              <a:ext cx="656301" cy="637161"/>
            </a:xfrm>
            <a:prstGeom prst="teardrop">
              <a:avLst>
                <a:gd name="adj" fmla="val 12657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4911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ASM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90780" y="2198464"/>
            <a:ext cx="762520" cy="644021"/>
            <a:chOff x="752034" y="3106990"/>
            <a:chExt cx="762520" cy="644021"/>
          </a:xfrm>
        </p:grpSpPr>
        <p:sp>
          <p:nvSpPr>
            <p:cNvPr id="52" name="Teardrop 51"/>
            <p:cNvSpPr/>
            <p:nvPr/>
          </p:nvSpPr>
          <p:spPr>
            <a:xfrm rot="18939485">
              <a:off x="752034" y="31069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8754" y="3200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PRT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50090" y="1306105"/>
            <a:ext cx="713864" cy="648862"/>
            <a:chOff x="757976" y="4018969"/>
            <a:chExt cx="713864" cy="648862"/>
          </a:xfrm>
        </p:grpSpPr>
        <p:sp>
          <p:nvSpPr>
            <p:cNvPr id="55" name="Teardrop 5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776978" y="2154529"/>
            <a:ext cx="771965" cy="644021"/>
            <a:chOff x="752035" y="4935790"/>
            <a:chExt cx="771965" cy="644021"/>
          </a:xfrm>
        </p:grpSpPr>
        <p:sp>
          <p:nvSpPr>
            <p:cNvPr id="58" name="Teardrop 57"/>
            <p:cNvSpPr/>
            <p:nvPr/>
          </p:nvSpPr>
          <p:spPr>
            <a:xfrm rot="18939485">
              <a:off x="752035" y="49357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0" y="5040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78595" y="4227378"/>
            <a:ext cx="710009" cy="644021"/>
            <a:chOff x="752907" y="5850190"/>
            <a:chExt cx="710009" cy="644021"/>
          </a:xfrm>
        </p:grpSpPr>
        <p:sp>
          <p:nvSpPr>
            <p:cNvPr id="61" name="Teardrop 60"/>
            <p:cNvSpPr/>
            <p:nvPr/>
          </p:nvSpPr>
          <p:spPr>
            <a:xfrm rot="18939485">
              <a:off x="752907" y="58501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7116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15" y="0"/>
            <a:ext cx="1911361" cy="143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53077E-6 C 0.02309 -0.02615 0.1059 -0.09464 0.13889 -0.15549 C 0.17188 -0.21611 0.18542 -0.32046 0.19757 -0.36396 " pathEditMode="relative" rAng="0" ptsTypes="fsF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-18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Graphic spid="30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plasticbrick.com/images/view/large/14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66419"/>
            <a:ext cx="6287205" cy="390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3963" y="-254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303(d) Program: Bridging </a:t>
            </a:r>
            <a:r>
              <a:rPr lang="en-US" b="1" dirty="0">
                <a:solidFill>
                  <a:srgbClr val="002060"/>
                </a:solidFill>
              </a:rPr>
              <a:t>the Gap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3633" y="2623395"/>
            <a:ext cx="18662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Monitoring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0" y="5668401"/>
            <a:ext cx="16373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Standards</a:t>
            </a: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7180881" y="2616106"/>
            <a:ext cx="1709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Permitting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6400799" y="5486400"/>
            <a:ext cx="27432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Non-point Source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57426" y="990600"/>
            <a:ext cx="8972316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ysClr val="windowText" lastClr="000000"/>
                </a:solidFill>
              </a:rPr>
              <a:t>Environmental Data &amp; Goals </a:t>
            </a:r>
            <a:r>
              <a:rPr lang="en-US" sz="2400" dirty="0" smtClean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303(d) &amp; TMDLs  Implementation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3" name="Curved Connector 2"/>
          <p:cNvCxnSpPr>
            <a:stCxn id="81934" idx="2"/>
            <a:endCxn id="8" idx="1"/>
          </p:cNvCxnSpPr>
          <p:nvPr/>
        </p:nvCxnSpPr>
        <p:spPr>
          <a:xfrm rot="16200000" flipH="1">
            <a:off x="410937" y="3692420"/>
            <a:ext cx="1658868" cy="56725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0" y="4614983"/>
            <a:ext cx="457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/>
          <p:cNvCxnSpPr>
            <a:stCxn id="81935" idx="0"/>
            <a:endCxn id="8" idx="1"/>
          </p:cNvCxnSpPr>
          <p:nvPr/>
        </p:nvCxnSpPr>
        <p:spPr>
          <a:xfrm rot="5400000" flipH="1" flipV="1">
            <a:off x="739868" y="4884269"/>
            <a:ext cx="862918" cy="705346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stCxn id="16" idx="3"/>
            <a:endCxn id="81940" idx="0"/>
          </p:cNvCxnSpPr>
          <p:nvPr/>
        </p:nvCxnSpPr>
        <p:spPr>
          <a:xfrm>
            <a:off x="7464473" y="4285384"/>
            <a:ext cx="307927" cy="1201016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stCxn id="16" idx="3"/>
            <a:endCxn id="81939" idx="2"/>
          </p:cNvCxnSpPr>
          <p:nvPr/>
        </p:nvCxnSpPr>
        <p:spPr>
          <a:xfrm flipV="1">
            <a:off x="7464473" y="3139326"/>
            <a:ext cx="571258" cy="1146058"/>
          </a:xfrm>
          <a:prstGeom prst="curved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140271" y="4088089"/>
            <a:ext cx="324202" cy="3945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3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4" grpId="0"/>
      <p:bldP spid="81935" grpId="0"/>
      <p:bldP spid="81939" grpId="0"/>
      <p:bldP spid="819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Protection – How to protect high quality resources?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What’s a high quality resource?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How do you write a plan to protect waterbodies?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66709" y="1524000"/>
            <a:ext cx="762520" cy="644021"/>
            <a:chOff x="752034" y="3106990"/>
            <a:chExt cx="762520" cy="644021"/>
          </a:xfrm>
        </p:grpSpPr>
        <p:sp>
          <p:nvSpPr>
            <p:cNvPr id="13" name="Teardrop 12"/>
            <p:cNvSpPr/>
            <p:nvPr/>
          </p:nvSpPr>
          <p:spPr>
            <a:xfrm rot="18939485">
              <a:off x="752034" y="31069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8754" y="3200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PRT</a:t>
              </a:r>
              <a:endParaRPr lang="en-US" dirty="0"/>
            </a:p>
          </p:txBody>
        </p:sp>
      </p:grpSp>
      <p:pic>
        <p:nvPicPr>
          <p:cNvPr id="7" name="Picture 6" descr="http://freebeacon.com/wp-content/uploads/2013/08/EPA-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441" r="12409" b="3384"/>
          <a:stretch/>
        </p:blipFill>
        <p:spPr bwMode="auto">
          <a:xfrm>
            <a:off x="7924800" y="5638800"/>
            <a:ext cx="988396" cy="9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bercke\Desktop\Outstanding_Iowa_Wat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928124" y="0"/>
            <a:ext cx="1215876" cy="6860319"/>
          </a:xfrm>
          <a:prstGeom prst="rect">
            <a:avLst/>
          </a:prstGeom>
          <a:solidFill>
            <a:srgbClr val="1F0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086152947"/>
              </p:ext>
            </p:extLst>
          </p:nvPr>
        </p:nvGraphicFramePr>
        <p:xfrm>
          <a:off x="3962400" y="2905704"/>
          <a:ext cx="1295400" cy="104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0"/>
            <a:ext cx="8153400" cy="6860319"/>
            <a:chOff x="0" y="0"/>
            <a:chExt cx="9144000" cy="6860319"/>
          </a:xfrm>
        </p:grpSpPr>
        <p:pic>
          <p:nvPicPr>
            <p:cNvPr id="1028" name="Picture 4" descr="http://instillingvalues.com/board-games/trivia-board-gam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owchart: Extract 3"/>
            <p:cNvSpPr/>
            <p:nvPr/>
          </p:nvSpPr>
          <p:spPr>
            <a:xfrm rot="8988478">
              <a:off x="2378313" y="605735"/>
              <a:ext cx="533400" cy="457200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/>
            <p:cNvSpPr/>
            <p:nvPr/>
          </p:nvSpPr>
          <p:spPr>
            <a:xfrm rot="12331584">
              <a:off x="6320875" y="616234"/>
              <a:ext cx="533400" cy="457200"/>
            </a:xfrm>
            <a:prstGeom prst="flowChartExtract">
              <a:avLst/>
            </a:prstGeom>
            <a:solidFill>
              <a:srgbClr val="7030A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/>
            <p:cNvSpPr/>
            <p:nvPr/>
          </p:nvSpPr>
          <p:spPr>
            <a:xfrm rot="5207986">
              <a:off x="357432" y="3236568"/>
              <a:ext cx="533400" cy="457200"/>
            </a:xfrm>
            <a:prstGeom prst="flowChartExtra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/>
            <p:cNvSpPr/>
            <p:nvPr/>
          </p:nvSpPr>
          <p:spPr>
            <a:xfrm rot="16417034">
              <a:off x="8377638" y="3253924"/>
              <a:ext cx="533400" cy="457200"/>
            </a:xfrm>
            <a:prstGeom prst="flowChartExtra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Extract 9"/>
            <p:cNvSpPr/>
            <p:nvPr/>
          </p:nvSpPr>
          <p:spPr>
            <a:xfrm rot="19756955">
              <a:off x="6327752" y="5781058"/>
              <a:ext cx="533400" cy="457200"/>
            </a:xfrm>
            <a:prstGeom prst="flowChartExtra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Extract 10"/>
            <p:cNvSpPr/>
            <p:nvPr/>
          </p:nvSpPr>
          <p:spPr>
            <a:xfrm rot="1721227">
              <a:off x="2353704" y="5831099"/>
              <a:ext cx="533400" cy="457200"/>
            </a:xfrm>
            <a:prstGeom prst="flowChartExtract">
              <a:avLst/>
            </a:prstGeom>
            <a:solidFill>
              <a:srgbClr val="00B0F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2843582" y="974856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10800000">
            <a:off x="938314" y="1295400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4736495" y="1265172"/>
            <a:ext cx="2533620" cy="1866585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05607 w 2833885"/>
              <a:gd name="connsiteY0" fmla="*/ 1859028 h 1859028"/>
              <a:gd name="connsiteX1" fmla="*/ 0 w 2833885"/>
              <a:gd name="connsiteY1" fmla="*/ 0 h 1859028"/>
              <a:gd name="connsiteX2" fmla="*/ 2833885 w 2833885"/>
              <a:gd name="connsiteY2" fmla="*/ 0 h 1859028"/>
              <a:gd name="connsiteX3" fmla="*/ 1405607 w 2833885"/>
              <a:gd name="connsiteY3" fmla="*/ 1859028 h 1859028"/>
              <a:gd name="connsiteX0" fmla="*/ 1405607 w 2818771"/>
              <a:gd name="connsiteY0" fmla="*/ 1859028 h 1859028"/>
              <a:gd name="connsiteX1" fmla="*/ 0 w 2818771"/>
              <a:gd name="connsiteY1" fmla="*/ 0 h 1859028"/>
              <a:gd name="connsiteX2" fmla="*/ 2818771 w 2818771"/>
              <a:gd name="connsiteY2" fmla="*/ 0 h 1859028"/>
              <a:gd name="connsiteX3" fmla="*/ 1405607 w 2818771"/>
              <a:gd name="connsiteY3" fmla="*/ 1859028 h 1859028"/>
              <a:gd name="connsiteX0" fmla="*/ 1405607 w 2841443"/>
              <a:gd name="connsiteY0" fmla="*/ 1866585 h 1866585"/>
              <a:gd name="connsiteX1" fmla="*/ 0 w 2841443"/>
              <a:gd name="connsiteY1" fmla="*/ 7557 h 1866585"/>
              <a:gd name="connsiteX2" fmla="*/ 2841443 w 2841443"/>
              <a:gd name="connsiteY2" fmla="*/ 0 h 1866585"/>
              <a:gd name="connsiteX3" fmla="*/ 1405607 w 2841443"/>
              <a:gd name="connsiteY3" fmla="*/ 1866585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443" h="1866585">
                <a:moveTo>
                  <a:pt x="1405607" y="1866585"/>
                </a:moveTo>
                <a:lnTo>
                  <a:pt x="0" y="7557"/>
                </a:lnTo>
                <a:lnTo>
                  <a:pt x="2841443" y="0"/>
                </a:lnTo>
                <a:lnTo>
                  <a:pt x="1405607" y="18665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25398" y="3763116"/>
            <a:ext cx="2520142" cy="1851471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28278 w 2833885"/>
              <a:gd name="connsiteY0" fmla="*/ 1851471 h 1851471"/>
              <a:gd name="connsiteX1" fmla="*/ 0 w 2833885"/>
              <a:gd name="connsiteY1" fmla="*/ 0 h 1851471"/>
              <a:gd name="connsiteX2" fmla="*/ 2833885 w 2833885"/>
              <a:gd name="connsiteY2" fmla="*/ 0 h 1851471"/>
              <a:gd name="connsiteX3" fmla="*/ 1428278 w 2833885"/>
              <a:gd name="connsiteY3" fmla="*/ 1851471 h 1851471"/>
              <a:gd name="connsiteX0" fmla="*/ 1428278 w 2826328"/>
              <a:gd name="connsiteY0" fmla="*/ 1851471 h 1851471"/>
              <a:gd name="connsiteX1" fmla="*/ 0 w 2826328"/>
              <a:gd name="connsiteY1" fmla="*/ 0 h 1851471"/>
              <a:gd name="connsiteX2" fmla="*/ 2826328 w 2826328"/>
              <a:gd name="connsiteY2" fmla="*/ 7557 h 1851471"/>
              <a:gd name="connsiteX3" fmla="*/ 1428278 w 2826328"/>
              <a:gd name="connsiteY3" fmla="*/ 1851471 h 18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1851471">
                <a:moveTo>
                  <a:pt x="1428278" y="1851471"/>
                </a:moveTo>
                <a:lnTo>
                  <a:pt x="0" y="0"/>
                </a:lnTo>
                <a:lnTo>
                  <a:pt x="2826328" y="7557"/>
                </a:lnTo>
                <a:lnTo>
                  <a:pt x="1428278" y="1851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743234" y="3774451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800000">
            <a:off x="2843581" y="4084570"/>
            <a:ext cx="2526881" cy="1859029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13164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13164 w 2833885"/>
              <a:gd name="connsiteY3" fmla="*/ 1843915 h 1843915"/>
              <a:gd name="connsiteX0" fmla="*/ 1435835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35835 w 2833885"/>
              <a:gd name="connsiteY3" fmla="*/ 1843915 h 1843915"/>
              <a:gd name="connsiteX0" fmla="*/ 1420721 w 2833885"/>
              <a:gd name="connsiteY0" fmla="*/ 1859029 h 1859029"/>
              <a:gd name="connsiteX1" fmla="*/ 0 w 2833885"/>
              <a:gd name="connsiteY1" fmla="*/ 0 h 1859029"/>
              <a:gd name="connsiteX2" fmla="*/ 2833885 w 2833885"/>
              <a:gd name="connsiteY2" fmla="*/ 0 h 1859029"/>
              <a:gd name="connsiteX3" fmla="*/ 1420721 w 2833885"/>
              <a:gd name="connsiteY3" fmla="*/ 1859029 h 1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59029">
                <a:moveTo>
                  <a:pt x="1420721" y="1859029"/>
                </a:moveTo>
                <a:lnTo>
                  <a:pt x="0" y="0"/>
                </a:lnTo>
                <a:lnTo>
                  <a:pt x="2833885" y="0"/>
                </a:lnTo>
                <a:lnTo>
                  <a:pt x="1420721" y="18590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446020" y="685800"/>
            <a:ext cx="2924443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2157" h="510096" stroke="0" extrusionOk="0">
                <a:moveTo>
                  <a:pt x="383301" y="229501"/>
                </a:moveTo>
                <a:cubicBezTo>
                  <a:pt x="683174" y="129118"/>
                  <a:pt x="1155221" y="50834"/>
                  <a:pt x="1561697" y="52904"/>
                </a:cubicBezTo>
                <a:cubicBezTo>
                  <a:pt x="1968173" y="54974"/>
                  <a:pt x="2529223" y="123967"/>
                  <a:pt x="2822157" y="241924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822157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514109" y="108853"/>
                  <a:pt x="2807043" y="2268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2"/>
          <p:cNvSpPr/>
          <p:nvPr/>
        </p:nvSpPr>
        <p:spPr>
          <a:xfrm rot="18369510">
            <a:off x="208607" y="2030185"/>
            <a:ext cx="2489035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987094"/>
              <a:gd name="connsiteY0" fmla="*/ 229501 h 510096"/>
              <a:gd name="connsiteX1" fmla="*/ 1561697 w 2987094"/>
              <a:gd name="connsiteY1" fmla="*/ 52904 h 510096"/>
              <a:gd name="connsiteX2" fmla="*/ 2822157 w 2987094"/>
              <a:gd name="connsiteY2" fmla="*/ 241924 h 510096"/>
              <a:gd name="connsiteX3" fmla="*/ 1552404 w 2987094"/>
              <a:gd name="connsiteY3" fmla="*/ 510096 h 510096"/>
              <a:gd name="connsiteX4" fmla="*/ 383301 w 2987094"/>
              <a:gd name="connsiteY4" fmla="*/ 229501 h 510096"/>
              <a:gd name="connsiteX0" fmla="*/ 0 w 2987094"/>
              <a:gd name="connsiteY0" fmla="*/ 209777 h 510096"/>
              <a:gd name="connsiteX1" fmla="*/ 1486126 w 2987094"/>
              <a:gd name="connsiteY1" fmla="*/ 4 h 510096"/>
              <a:gd name="connsiteX2" fmla="*/ 2987094 w 2987094"/>
              <a:gd name="connsiteY2" fmla="*/ 252847 h 510096"/>
              <a:gd name="connsiteX0" fmla="*/ 383301 w 2997641"/>
              <a:gd name="connsiteY0" fmla="*/ 229501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383301 w 2997641"/>
              <a:gd name="connsiteY4" fmla="*/ 229501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  <a:gd name="connsiteX0" fmla="*/ 253451 w 2997641"/>
              <a:gd name="connsiteY0" fmla="*/ 309518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253451 w 2997641"/>
              <a:gd name="connsiteY4" fmla="*/ 309518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641" h="510096" stroke="0" extrusionOk="0">
                <a:moveTo>
                  <a:pt x="253451" y="309518"/>
                </a:moveTo>
                <a:cubicBezTo>
                  <a:pt x="553324" y="209135"/>
                  <a:pt x="1104332" y="62215"/>
                  <a:pt x="1561697" y="52904"/>
                </a:cubicBezTo>
                <a:cubicBezTo>
                  <a:pt x="2019062" y="43593"/>
                  <a:pt x="2704707" y="135694"/>
                  <a:pt x="2997641" y="253651"/>
                </a:cubicBezTo>
                <a:lnTo>
                  <a:pt x="1552404" y="510096"/>
                </a:lnTo>
                <a:lnTo>
                  <a:pt x="253451" y="309518"/>
                </a:lnTo>
                <a:close/>
              </a:path>
              <a:path w="2997641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694160" y="134890"/>
                  <a:pt x="2987094" y="25284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12"/>
          <p:cNvSpPr/>
          <p:nvPr/>
        </p:nvSpPr>
        <p:spPr>
          <a:xfrm rot="3205739">
            <a:off x="5227293" y="1789571"/>
            <a:ext cx="2664788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01247 w 2822157"/>
              <a:gd name="connsiteY2" fmla="*/ 305320 h 510096"/>
              <a:gd name="connsiteX0" fmla="*/ 383301 w 2703549"/>
              <a:gd name="connsiteY0" fmla="*/ 229501 h 510096"/>
              <a:gd name="connsiteX1" fmla="*/ 1561697 w 2703549"/>
              <a:gd name="connsiteY1" fmla="*/ 52904 h 510096"/>
              <a:gd name="connsiteX2" fmla="*/ 2703549 w 2703549"/>
              <a:gd name="connsiteY2" fmla="*/ 302782 h 510096"/>
              <a:gd name="connsiteX3" fmla="*/ 1552404 w 2703549"/>
              <a:gd name="connsiteY3" fmla="*/ 510096 h 510096"/>
              <a:gd name="connsiteX4" fmla="*/ 383301 w 2703549"/>
              <a:gd name="connsiteY4" fmla="*/ 229501 h 510096"/>
              <a:gd name="connsiteX0" fmla="*/ 0 w 2703549"/>
              <a:gd name="connsiteY0" fmla="*/ 209777 h 510096"/>
              <a:gd name="connsiteX1" fmla="*/ 1486126 w 2703549"/>
              <a:gd name="connsiteY1" fmla="*/ 4 h 510096"/>
              <a:gd name="connsiteX2" fmla="*/ 2701247 w 2703549"/>
              <a:gd name="connsiteY2" fmla="*/ 30532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3549" h="510096" stroke="0" extrusionOk="0">
                <a:moveTo>
                  <a:pt x="383301" y="229501"/>
                </a:moveTo>
                <a:cubicBezTo>
                  <a:pt x="683174" y="129118"/>
                  <a:pt x="1174989" y="40691"/>
                  <a:pt x="1561697" y="52904"/>
                </a:cubicBezTo>
                <a:cubicBezTo>
                  <a:pt x="1948405" y="65117"/>
                  <a:pt x="2410615" y="184825"/>
                  <a:pt x="2703549" y="302782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703549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08313" y="187363"/>
                  <a:pt x="2701247" y="30532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12"/>
          <p:cNvSpPr/>
          <p:nvPr/>
        </p:nvSpPr>
        <p:spPr>
          <a:xfrm rot="14020433">
            <a:off x="208439" y="4699763"/>
            <a:ext cx="3050105" cy="642198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695346 w 2822157"/>
              <a:gd name="connsiteY2" fmla="*/ 304868 h 510096"/>
              <a:gd name="connsiteX0" fmla="*/ 383301 w 2695346"/>
              <a:gd name="connsiteY0" fmla="*/ 229501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383301 w 2695346"/>
              <a:gd name="connsiteY4" fmla="*/ 229501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266416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678832 w 2695346"/>
              <a:gd name="connsiteY4" fmla="*/ 266416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318783 h 562463"/>
              <a:gd name="connsiteX1" fmla="*/ 1561697 w 2695346"/>
              <a:gd name="connsiteY1" fmla="*/ 105271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562707 w 2695346"/>
              <a:gd name="connsiteY1" fmla="*/ 72413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5183 w 2695346"/>
              <a:gd name="connsiteY1" fmla="*/ 127788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171233 w 2695346"/>
              <a:gd name="connsiteY1" fmla="*/ 164688 h 562463"/>
              <a:gd name="connsiteX2" fmla="*/ 1985183 w 2695346"/>
              <a:gd name="connsiteY2" fmla="*/ 127788 h 562463"/>
              <a:gd name="connsiteX3" fmla="*/ 2685069 w 2695346"/>
              <a:gd name="connsiteY3" fmla="*/ 351817 h 562463"/>
              <a:gd name="connsiteX4" fmla="*/ 1552404 w 2695346"/>
              <a:gd name="connsiteY4" fmla="*/ 562463 h 562463"/>
              <a:gd name="connsiteX5" fmla="*/ 678832 w 2695346"/>
              <a:gd name="connsiteY5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5346" h="562463" stroke="0" extrusionOk="0">
                <a:moveTo>
                  <a:pt x="678832" y="318783"/>
                </a:moveTo>
                <a:cubicBezTo>
                  <a:pt x="616320" y="254712"/>
                  <a:pt x="953508" y="196521"/>
                  <a:pt x="1171233" y="164688"/>
                </a:cubicBezTo>
                <a:cubicBezTo>
                  <a:pt x="1388958" y="132856"/>
                  <a:pt x="1732877" y="96600"/>
                  <a:pt x="1985183" y="127788"/>
                </a:cubicBezTo>
                <a:cubicBezTo>
                  <a:pt x="2237489" y="158976"/>
                  <a:pt x="2392135" y="233860"/>
                  <a:pt x="2685069" y="351817"/>
                </a:cubicBezTo>
                <a:lnTo>
                  <a:pt x="1552404" y="562463"/>
                </a:lnTo>
                <a:lnTo>
                  <a:pt x="678832" y="318783"/>
                </a:lnTo>
                <a:close/>
              </a:path>
              <a:path w="2695346" h="562463" fill="none">
                <a:moveTo>
                  <a:pt x="0" y="262144"/>
                </a:moveTo>
                <a:cubicBezTo>
                  <a:pt x="299873" y="161761"/>
                  <a:pt x="1037730" y="-787"/>
                  <a:pt x="1494242" y="2"/>
                </a:cubicBezTo>
                <a:cubicBezTo>
                  <a:pt x="1993650" y="865"/>
                  <a:pt x="2402412" y="239278"/>
                  <a:pt x="2695346" y="35723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12"/>
          <p:cNvSpPr/>
          <p:nvPr/>
        </p:nvSpPr>
        <p:spPr>
          <a:xfrm rot="7573012">
            <a:off x="5362724" y="4227229"/>
            <a:ext cx="2856965" cy="50846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438081 w 2822157"/>
              <a:gd name="connsiteY2" fmla="*/ 124841 h 510096"/>
              <a:gd name="connsiteX0" fmla="*/ 383301 w 2456424"/>
              <a:gd name="connsiteY0" fmla="*/ 229501 h 510096"/>
              <a:gd name="connsiteX1" fmla="*/ 1561697 w 2456424"/>
              <a:gd name="connsiteY1" fmla="*/ 52904 h 510096"/>
              <a:gd name="connsiteX2" fmla="*/ 2456424 w 2456424"/>
              <a:gd name="connsiteY2" fmla="*/ 154289 h 510096"/>
              <a:gd name="connsiteX3" fmla="*/ 1552404 w 2456424"/>
              <a:gd name="connsiteY3" fmla="*/ 510096 h 510096"/>
              <a:gd name="connsiteX4" fmla="*/ 383301 w 2456424"/>
              <a:gd name="connsiteY4" fmla="*/ 229501 h 510096"/>
              <a:gd name="connsiteX0" fmla="*/ 0 w 2456424"/>
              <a:gd name="connsiteY0" fmla="*/ 209777 h 510096"/>
              <a:gd name="connsiteX1" fmla="*/ 1486126 w 2456424"/>
              <a:gd name="connsiteY1" fmla="*/ 4 h 510096"/>
              <a:gd name="connsiteX2" fmla="*/ 2438081 w 2456424"/>
              <a:gd name="connsiteY2" fmla="*/ 124841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6424 w 2458360"/>
              <a:gd name="connsiteY2" fmla="*/ 154289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14500 w 2458360"/>
              <a:gd name="connsiteY1" fmla="*/ 15526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75950 h 496124"/>
              <a:gd name="connsiteX1" fmla="*/ 1514500 w 2458360"/>
              <a:gd name="connsiteY1" fmla="*/ 1554 h 496124"/>
              <a:gd name="connsiteX2" fmla="*/ 2455168 w 2458360"/>
              <a:gd name="connsiteY2" fmla="*/ 200922 h 496124"/>
              <a:gd name="connsiteX3" fmla="*/ 1552404 w 2458360"/>
              <a:gd name="connsiteY3" fmla="*/ 496124 h 496124"/>
              <a:gd name="connsiteX4" fmla="*/ 474465 w 2458360"/>
              <a:gd name="connsiteY4" fmla="*/ 275950 h 496124"/>
              <a:gd name="connsiteX0" fmla="*/ 0 w 2458360"/>
              <a:gd name="connsiteY0" fmla="*/ 195805 h 496124"/>
              <a:gd name="connsiteX1" fmla="*/ 1438570 w 2458360"/>
              <a:gd name="connsiteY1" fmla="*/ 5 h 496124"/>
              <a:gd name="connsiteX2" fmla="*/ 2458360 w 2458360"/>
              <a:gd name="connsiteY2" fmla="*/ 187621 h 49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360" h="496124" stroke="0" extrusionOk="0">
                <a:moveTo>
                  <a:pt x="474465" y="275950"/>
                </a:moveTo>
                <a:cubicBezTo>
                  <a:pt x="753161" y="108068"/>
                  <a:pt x="1184383" y="14059"/>
                  <a:pt x="1514500" y="1554"/>
                </a:cubicBezTo>
                <a:cubicBezTo>
                  <a:pt x="1844617" y="-10951"/>
                  <a:pt x="2162234" y="82965"/>
                  <a:pt x="2455168" y="200922"/>
                </a:cubicBezTo>
                <a:lnTo>
                  <a:pt x="1552404" y="496124"/>
                </a:lnTo>
                <a:lnTo>
                  <a:pt x="474465" y="275950"/>
                </a:lnTo>
                <a:close/>
              </a:path>
              <a:path w="2458360" h="496124" fill="none">
                <a:moveTo>
                  <a:pt x="0" y="195805"/>
                </a:moveTo>
                <a:cubicBezTo>
                  <a:pt x="299873" y="95422"/>
                  <a:pt x="982058" y="-784"/>
                  <a:pt x="1438570" y="5"/>
                </a:cubicBezTo>
                <a:cubicBezTo>
                  <a:pt x="1937978" y="868"/>
                  <a:pt x="2165426" y="69664"/>
                  <a:pt x="2458360" y="1876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12"/>
          <p:cNvSpPr/>
          <p:nvPr/>
        </p:nvSpPr>
        <p:spPr>
          <a:xfrm rot="10967745">
            <a:off x="2854281" y="5643230"/>
            <a:ext cx="2888162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66169 w 2822157"/>
              <a:gd name="connsiteY2" fmla="*/ 189332 h 510096"/>
              <a:gd name="connsiteX0" fmla="*/ 379978 w 2787145"/>
              <a:gd name="connsiteY0" fmla="*/ 295493 h 510096"/>
              <a:gd name="connsiteX1" fmla="*/ 1561697 w 2787145"/>
              <a:gd name="connsiteY1" fmla="*/ 52904 h 510096"/>
              <a:gd name="connsiteX2" fmla="*/ 2787145 w 2787145"/>
              <a:gd name="connsiteY2" fmla="*/ 190992 h 510096"/>
              <a:gd name="connsiteX3" fmla="*/ 1552404 w 2787145"/>
              <a:gd name="connsiteY3" fmla="*/ 510096 h 510096"/>
              <a:gd name="connsiteX4" fmla="*/ 379978 w 2787145"/>
              <a:gd name="connsiteY4" fmla="*/ 295493 h 510096"/>
              <a:gd name="connsiteX0" fmla="*/ 0 w 2787145"/>
              <a:gd name="connsiteY0" fmla="*/ 209777 h 510096"/>
              <a:gd name="connsiteX1" fmla="*/ 1486126 w 2787145"/>
              <a:gd name="connsiteY1" fmla="*/ 4 h 510096"/>
              <a:gd name="connsiteX2" fmla="*/ 2766169 w 2787145"/>
              <a:gd name="connsiteY2" fmla="*/ 189332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145" h="510096" stroke="0" extrusionOk="0">
                <a:moveTo>
                  <a:pt x="379978" y="295493"/>
                </a:moveTo>
                <a:cubicBezTo>
                  <a:pt x="679851" y="195110"/>
                  <a:pt x="1160503" y="70321"/>
                  <a:pt x="1561697" y="52904"/>
                </a:cubicBezTo>
                <a:cubicBezTo>
                  <a:pt x="1962892" y="35487"/>
                  <a:pt x="2494211" y="73035"/>
                  <a:pt x="2787145" y="190992"/>
                </a:cubicBezTo>
                <a:lnTo>
                  <a:pt x="1552404" y="510096"/>
                </a:lnTo>
                <a:lnTo>
                  <a:pt x="379978" y="295493"/>
                </a:lnTo>
                <a:close/>
              </a:path>
              <a:path w="2787145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73235" y="71375"/>
                  <a:pt x="2766169" y="18933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Chart 30"/>
          <p:cNvGraphicFramePr/>
          <p:nvPr>
            <p:extLst>
              <p:ext uri="{D42A27DB-BD31-4B8C-83A1-F6EECF244321}">
                <p14:modId xmlns:p14="http://schemas.microsoft.com/office/powerpoint/2010/main" val="1554106128"/>
              </p:ext>
            </p:extLst>
          </p:nvPr>
        </p:nvGraphicFramePr>
        <p:xfrm>
          <a:off x="6887646" y="2946650"/>
          <a:ext cx="1640444" cy="113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 21"/>
          <p:cNvSpPr/>
          <p:nvPr/>
        </p:nvSpPr>
        <p:spPr>
          <a:xfrm rot="16200000">
            <a:off x="6129012" y="3653135"/>
            <a:ext cx="5181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Vladimir Script" panose="03050402040407070305" pitchFamily="66" charset="0"/>
              </a:rPr>
              <a:t>Clean Water Pursuit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795931" y="5106106"/>
            <a:ext cx="757437" cy="619600"/>
            <a:chOff x="752709" y="1270993"/>
            <a:chExt cx="757437" cy="619600"/>
          </a:xfrm>
        </p:grpSpPr>
        <p:sp>
          <p:nvSpPr>
            <p:cNvPr id="46" name="Teardrop 45"/>
            <p:cNvSpPr/>
            <p:nvPr/>
          </p:nvSpPr>
          <p:spPr>
            <a:xfrm rot="18939485">
              <a:off x="752709" y="1270993"/>
              <a:ext cx="618736" cy="619600"/>
            </a:xfrm>
            <a:prstGeom prst="teardrop">
              <a:avLst>
                <a:gd name="adj" fmla="val 126574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4346" y="139612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25606" y="4198541"/>
            <a:ext cx="734081" cy="637161"/>
            <a:chOff x="726630" y="2196020"/>
            <a:chExt cx="734081" cy="637161"/>
          </a:xfrm>
        </p:grpSpPr>
        <p:sp>
          <p:nvSpPr>
            <p:cNvPr id="49" name="Teardrop 48"/>
            <p:cNvSpPr/>
            <p:nvPr/>
          </p:nvSpPr>
          <p:spPr>
            <a:xfrm rot="18939485">
              <a:off x="726630" y="2196020"/>
              <a:ext cx="656301" cy="637161"/>
            </a:xfrm>
            <a:prstGeom prst="teardrop">
              <a:avLst>
                <a:gd name="adj" fmla="val 12657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4911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ASM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90780" y="2198464"/>
            <a:ext cx="762520" cy="644021"/>
            <a:chOff x="752034" y="3106990"/>
            <a:chExt cx="762520" cy="644021"/>
          </a:xfrm>
        </p:grpSpPr>
        <p:sp>
          <p:nvSpPr>
            <p:cNvPr id="52" name="Teardrop 51"/>
            <p:cNvSpPr/>
            <p:nvPr/>
          </p:nvSpPr>
          <p:spPr>
            <a:xfrm rot="18939485">
              <a:off x="752034" y="31069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8754" y="3200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PRT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50090" y="1306105"/>
            <a:ext cx="713864" cy="648862"/>
            <a:chOff x="757976" y="4018969"/>
            <a:chExt cx="713864" cy="648862"/>
          </a:xfrm>
        </p:grpSpPr>
        <p:sp>
          <p:nvSpPr>
            <p:cNvPr id="55" name="Teardrop 5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776978" y="2154529"/>
            <a:ext cx="771965" cy="644021"/>
            <a:chOff x="752035" y="4935790"/>
            <a:chExt cx="771965" cy="644021"/>
          </a:xfrm>
        </p:grpSpPr>
        <p:sp>
          <p:nvSpPr>
            <p:cNvPr id="58" name="Teardrop 57"/>
            <p:cNvSpPr/>
            <p:nvPr/>
          </p:nvSpPr>
          <p:spPr>
            <a:xfrm rot="18939485">
              <a:off x="752035" y="49357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0" y="5040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78595" y="4227378"/>
            <a:ext cx="710009" cy="644021"/>
            <a:chOff x="752907" y="5850190"/>
            <a:chExt cx="710009" cy="644021"/>
          </a:xfrm>
        </p:grpSpPr>
        <p:sp>
          <p:nvSpPr>
            <p:cNvPr id="61" name="Teardrop 60"/>
            <p:cNvSpPr/>
            <p:nvPr/>
          </p:nvSpPr>
          <p:spPr>
            <a:xfrm rot="18939485">
              <a:off x="752907" y="58501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7116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15" y="0"/>
            <a:ext cx="1911361" cy="143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4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1319 C -0.00538 -0.02823 -0.01736 -0.1696 -0.05278 -0.23484 C -0.0882 -0.30009 -0.17604 -0.34822 -0.20851 -0.37806 " pathEditMode="relative" rAng="0" ptsTypes="fsF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19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Graphic spid="31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Alternatives – What is the most effective path?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Options to restore quicker than with TMDL?</a:t>
            </a:r>
          </a:p>
          <a:p>
            <a:pPr lvl="4">
              <a:lnSpc>
                <a:spcPct val="200000"/>
              </a:lnSpc>
            </a:pPr>
            <a:r>
              <a:rPr lang="en-US" sz="2600" dirty="0" smtClean="0"/>
              <a:t>Straight to Implementation?</a:t>
            </a:r>
          </a:p>
          <a:p>
            <a:pPr lvl="4">
              <a:lnSpc>
                <a:spcPct val="200000"/>
              </a:lnSpc>
            </a:pPr>
            <a:r>
              <a:rPr lang="en-US" sz="2600" dirty="0" smtClean="0"/>
              <a:t>Watershed-Based Nonpoint Source Plans?</a:t>
            </a:r>
          </a:p>
          <a:p>
            <a:pPr lvl="4">
              <a:lnSpc>
                <a:spcPct val="200000"/>
              </a:lnSpc>
            </a:pPr>
            <a:r>
              <a:rPr lang="en-US" sz="2600" dirty="0" smtClean="0"/>
              <a:t>Other options?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36324" y="1523333"/>
            <a:ext cx="734081" cy="637161"/>
            <a:chOff x="726630" y="2196020"/>
            <a:chExt cx="734081" cy="637161"/>
          </a:xfrm>
        </p:grpSpPr>
        <p:sp>
          <p:nvSpPr>
            <p:cNvPr id="11" name="Teardrop 10"/>
            <p:cNvSpPr/>
            <p:nvPr/>
          </p:nvSpPr>
          <p:spPr>
            <a:xfrm rot="18939485">
              <a:off x="726630" y="2196020"/>
              <a:ext cx="656301" cy="637161"/>
            </a:xfrm>
            <a:prstGeom prst="teardrop">
              <a:avLst>
                <a:gd name="adj" fmla="val 126574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4911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</a:t>
              </a:r>
              <a:endParaRPr lang="en-US" dirty="0"/>
            </a:p>
          </p:txBody>
        </p:sp>
      </p:grpSp>
      <p:pic>
        <p:nvPicPr>
          <p:cNvPr id="7" name="Picture 6" descr="http://freebeacon.com/wp-content/uploads/2013/08/EPA-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441" r="12409" b="3384"/>
          <a:stretch/>
        </p:blipFill>
        <p:spPr bwMode="auto">
          <a:xfrm>
            <a:off x="7924800" y="5638800"/>
            <a:ext cx="988396" cy="9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Alternatives – Which is the most </a:t>
            </a:r>
            <a:r>
              <a:rPr lang="en-US" sz="2600" dirty="0"/>
              <a:t>effective </a:t>
            </a:r>
            <a:r>
              <a:rPr lang="en-US" sz="2600" dirty="0" smtClean="0"/>
              <a:t>path?</a:t>
            </a:r>
          </a:p>
          <a:p>
            <a:pPr marL="1371600" lvl="3" indent="0">
              <a:lnSpc>
                <a:spcPct val="200000"/>
              </a:lnSpc>
              <a:buNone/>
            </a:pPr>
            <a:endParaRPr lang="en-US" sz="2600" dirty="0" smtClean="0"/>
          </a:p>
          <a:p>
            <a:pPr marL="1371600" lvl="3" indent="0">
              <a:lnSpc>
                <a:spcPct val="200000"/>
              </a:lnSpc>
              <a:buNone/>
            </a:pPr>
            <a:endParaRPr lang="en-US" sz="2600" dirty="0" smtClean="0"/>
          </a:p>
          <a:p>
            <a:pPr marL="1371600" lvl="3" indent="0">
              <a:lnSpc>
                <a:spcPct val="200000"/>
              </a:lnSpc>
              <a:buNone/>
            </a:pPr>
            <a:endParaRPr lang="en-US" sz="2600" dirty="0"/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/>
              <a:t>	</a:t>
            </a:r>
            <a:r>
              <a:rPr lang="en-US" sz="2600" dirty="0" smtClean="0"/>
              <a:t>Florida’s activities</a:t>
            </a:r>
          </a:p>
          <a:p>
            <a:pPr lvl="4">
              <a:lnSpc>
                <a:spcPct val="200000"/>
              </a:lnSpc>
            </a:pPr>
            <a:r>
              <a:rPr lang="en-US" sz="2600" dirty="0" smtClean="0"/>
              <a:t>Public Outreach</a:t>
            </a:r>
          </a:p>
          <a:p>
            <a:pPr lvl="4">
              <a:lnSpc>
                <a:spcPct val="200000"/>
              </a:lnSpc>
            </a:pPr>
            <a:r>
              <a:rPr lang="en-US" sz="2600" dirty="0" smtClean="0"/>
              <a:t>Provide assistance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36324" y="1523333"/>
            <a:ext cx="734081" cy="637161"/>
            <a:chOff x="726630" y="2196020"/>
            <a:chExt cx="734081" cy="637161"/>
          </a:xfrm>
        </p:grpSpPr>
        <p:sp>
          <p:nvSpPr>
            <p:cNvPr id="11" name="Teardrop 10"/>
            <p:cNvSpPr/>
            <p:nvPr/>
          </p:nvSpPr>
          <p:spPr>
            <a:xfrm rot="18939485">
              <a:off x="726630" y="2196020"/>
              <a:ext cx="656301" cy="637161"/>
            </a:xfrm>
            <a:prstGeom prst="teardrop">
              <a:avLst>
                <a:gd name="adj" fmla="val 126574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4911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</a:t>
              </a:r>
              <a:endParaRPr lang="en-US" dirty="0"/>
            </a:p>
          </p:txBody>
        </p:sp>
      </p:grpSp>
      <p:pic>
        <p:nvPicPr>
          <p:cNvPr id="10" name="Picture 2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610095"/>
              </p:ext>
            </p:extLst>
          </p:nvPr>
        </p:nvGraphicFramePr>
        <p:xfrm>
          <a:off x="1600200" y="1797979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2523"/>
                <a:gridCol w="22634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 smtClean="0"/>
                        <a:t>Cons</a:t>
                      </a:r>
                      <a:endParaRPr lang="en-US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Quicker path to restoration</a:t>
                      </a:r>
                      <a:endParaRPr lang="en-US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?????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Stakeholders control their</a:t>
                      </a:r>
                      <a:r>
                        <a:rPr lang="en-US" baseline="0" dirty="0" smtClean="0"/>
                        <a:t> destiny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Acknowledge proactive efforts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 to downstream waters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 to develop good targets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Enhances public relation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1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928124" y="0"/>
            <a:ext cx="1215876" cy="6860319"/>
          </a:xfrm>
          <a:prstGeom prst="rect">
            <a:avLst/>
          </a:prstGeom>
          <a:solidFill>
            <a:srgbClr val="1F0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086152947"/>
              </p:ext>
            </p:extLst>
          </p:nvPr>
        </p:nvGraphicFramePr>
        <p:xfrm>
          <a:off x="3962400" y="2905704"/>
          <a:ext cx="1295400" cy="104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0"/>
            <a:ext cx="8153400" cy="6860319"/>
            <a:chOff x="0" y="0"/>
            <a:chExt cx="9144000" cy="6860319"/>
          </a:xfrm>
        </p:grpSpPr>
        <p:pic>
          <p:nvPicPr>
            <p:cNvPr id="1028" name="Picture 4" descr="http://instillingvalues.com/board-games/trivia-board-gam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owchart: Extract 3"/>
            <p:cNvSpPr/>
            <p:nvPr/>
          </p:nvSpPr>
          <p:spPr>
            <a:xfrm rot="8988478">
              <a:off x="2378313" y="605735"/>
              <a:ext cx="533400" cy="457200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/>
            <p:cNvSpPr/>
            <p:nvPr/>
          </p:nvSpPr>
          <p:spPr>
            <a:xfrm rot="12331584">
              <a:off x="6320875" y="616234"/>
              <a:ext cx="533400" cy="457200"/>
            </a:xfrm>
            <a:prstGeom prst="flowChartExtract">
              <a:avLst/>
            </a:prstGeom>
            <a:solidFill>
              <a:srgbClr val="7030A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/>
            <p:cNvSpPr/>
            <p:nvPr/>
          </p:nvSpPr>
          <p:spPr>
            <a:xfrm rot="5207986">
              <a:off x="357432" y="3236568"/>
              <a:ext cx="533400" cy="457200"/>
            </a:xfrm>
            <a:prstGeom prst="flowChartExtra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/>
            <p:cNvSpPr/>
            <p:nvPr/>
          </p:nvSpPr>
          <p:spPr>
            <a:xfrm rot="16417034">
              <a:off x="8377638" y="3253924"/>
              <a:ext cx="533400" cy="457200"/>
            </a:xfrm>
            <a:prstGeom prst="flowChartExtra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Extract 9"/>
            <p:cNvSpPr/>
            <p:nvPr/>
          </p:nvSpPr>
          <p:spPr>
            <a:xfrm rot="19756955">
              <a:off x="6327752" y="5781058"/>
              <a:ext cx="533400" cy="457200"/>
            </a:xfrm>
            <a:prstGeom prst="flowChartExtra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Extract 10"/>
            <p:cNvSpPr/>
            <p:nvPr/>
          </p:nvSpPr>
          <p:spPr>
            <a:xfrm rot="1721227">
              <a:off x="2353704" y="5831099"/>
              <a:ext cx="533400" cy="457200"/>
            </a:xfrm>
            <a:prstGeom prst="flowChartExtract">
              <a:avLst/>
            </a:prstGeom>
            <a:solidFill>
              <a:srgbClr val="00B0F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2843582" y="974856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10800000">
            <a:off x="938314" y="1295400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4736495" y="1265172"/>
            <a:ext cx="2533620" cy="1866585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05607 w 2833885"/>
              <a:gd name="connsiteY0" fmla="*/ 1859028 h 1859028"/>
              <a:gd name="connsiteX1" fmla="*/ 0 w 2833885"/>
              <a:gd name="connsiteY1" fmla="*/ 0 h 1859028"/>
              <a:gd name="connsiteX2" fmla="*/ 2833885 w 2833885"/>
              <a:gd name="connsiteY2" fmla="*/ 0 h 1859028"/>
              <a:gd name="connsiteX3" fmla="*/ 1405607 w 2833885"/>
              <a:gd name="connsiteY3" fmla="*/ 1859028 h 1859028"/>
              <a:gd name="connsiteX0" fmla="*/ 1405607 w 2818771"/>
              <a:gd name="connsiteY0" fmla="*/ 1859028 h 1859028"/>
              <a:gd name="connsiteX1" fmla="*/ 0 w 2818771"/>
              <a:gd name="connsiteY1" fmla="*/ 0 h 1859028"/>
              <a:gd name="connsiteX2" fmla="*/ 2818771 w 2818771"/>
              <a:gd name="connsiteY2" fmla="*/ 0 h 1859028"/>
              <a:gd name="connsiteX3" fmla="*/ 1405607 w 2818771"/>
              <a:gd name="connsiteY3" fmla="*/ 1859028 h 1859028"/>
              <a:gd name="connsiteX0" fmla="*/ 1405607 w 2841443"/>
              <a:gd name="connsiteY0" fmla="*/ 1866585 h 1866585"/>
              <a:gd name="connsiteX1" fmla="*/ 0 w 2841443"/>
              <a:gd name="connsiteY1" fmla="*/ 7557 h 1866585"/>
              <a:gd name="connsiteX2" fmla="*/ 2841443 w 2841443"/>
              <a:gd name="connsiteY2" fmla="*/ 0 h 1866585"/>
              <a:gd name="connsiteX3" fmla="*/ 1405607 w 2841443"/>
              <a:gd name="connsiteY3" fmla="*/ 1866585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443" h="1866585">
                <a:moveTo>
                  <a:pt x="1405607" y="1866585"/>
                </a:moveTo>
                <a:lnTo>
                  <a:pt x="0" y="7557"/>
                </a:lnTo>
                <a:lnTo>
                  <a:pt x="2841443" y="0"/>
                </a:lnTo>
                <a:lnTo>
                  <a:pt x="1405607" y="18665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25398" y="3763116"/>
            <a:ext cx="2520142" cy="1851471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28278 w 2833885"/>
              <a:gd name="connsiteY0" fmla="*/ 1851471 h 1851471"/>
              <a:gd name="connsiteX1" fmla="*/ 0 w 2833885"/>
              <a:gd name="connsiteY1" fmla="*/ 0 h 1851471"/>
              <a:gd name="connsiteX2" fmla="*/ 2833885 w 2833885"/>
              <a:gd name="connsiteY2" fmla="*/ 0 h 1851471"/>
              <a:gd name="connsiteX3" fmla="*/ 1428278 w 2833885"/>
              <a:gd name="connsiteY3" fmla="*/ 1851471 h 1851471"/>
              <a:gd name="connsiteX0" fmla="*/ 1428278 w 2826328"/>
              <a:gd name="connsiteY0" fmla="*/ 1851471 h 1851471"/>
              <a:gd name="connsiteX1" fmla="*/ 0 w 2826328"/>
              <a:gd name="connsiteY1" fmla="*/ 0 h 1851471"/>
              <a:gd name="connsiteX2" fmla="*/ 2826328 w 2826328"/>
              <a:gd name="connsiteY2" fmla="*/ 7557 h 1851471"/>
              <a:gd name="connsiteX3" fmla="*/ 1428278 w 2826328"/>
              <a:gd name="connsiteY3" fmla="*/ 1851471 h 18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1851471">
                <a:moveTo>
                  <a:pt x="1428278" y="1851471"/>
                </a:moveTo>
                <a:lnTo>
                  <a:pt x="0" y="0"/>
                </a:lnTo>
                <a:lnTo>
                  <a:pt x="2826328" y="7557"/>
                </a:lnTo>
                <a:lnTo>
                  <a:pt x="1428278" y="1851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743234" y="3774451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800000">
            <a:off x="2843581" y="4084570"/>
            <a:ext cx="2526881" cy="1859029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13164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13164 w 2833885"/>
              <a:gd name="connsiteY3" fmla="*/ 1843915 h 1843915"/>
              <a:gd name="connsiteX0" fmla="*/ 1435835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35835 w 2833885"/>
              <a:gd name="connsiteY3" fmla="*/ 1843915 h 1843915"/>
              <a:gd name="connsiteX0" fmla="*/ 1420721 w 2833885"/>
              <a:gd name="connsiteY0" fmla="*/ 1859029 h 1859029"/>
              <a:gd name="connsiteX1" fmla="*/ 0 w 2833885"/>
              <a:gd name="connsiteY1" fmla="*/ 0 h 1859029"/>
              <a:gd name="connsiteX2" fmla="*/ 2833885 w 2833885"/>
              <a:gd name="connsiteY2" fmla="*/ 0 h 1859029"/>
              <a:gd name="connsiteX3" fmla="*/ 1420721 w 2833885"/>
              <a:gd name="connsiteY3" fmla="*/ 1859029 h 1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59029">
                <a:moveTo>
                  <a:pt x="1420721" y="1859029"/>
                </a:moveTo>
                <a:lnTo>
                  <a:pt x="0" y="0"/>
                </a:lnTo>
                <a:lnTo>
                  <a:pt x="2833885" y="0"/>
                </a:lnTo>
                <a:lnTo>
                  <a:pt x="1420721" y="18590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446020" y="685800"/>
            <a:ext cx="2924443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2157" h="510096" stroke="0" extrusionOk="0">
                <a:moveTo>
                  <a:pt x="383301" y="229501"/>
                </a:moveTo>
                <a:cubicBezTo>
                  <a:pt x="683174" y="129118"/>
                  <a:pt x="1155221" y="50834"/>
                  <a:pt x="1561697" y="52904"/>
                </a:cubicBezTo>
                <a:cubicBezTo>
                  <a:pt x="1968173" y="54974"/>
                  <a:pt x="2529223" y="123967"/>
                  <a:pt x="2822157" y="241924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822157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514109" y="108853"/>
                  <a:pt x="2807043" y="2268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2"/>
          <p:cNvSpPr/>
          <p:nvPr/>
        </p:nvSpPr>
        <p:spPr>
          <a:xfrm rot="18369510">
            <a:off x="208607" y="2030185"/>
            <a:ext cx="2489035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987094"/>
              <a:gd name="connsiteY0" fmla="*/ 229501 h 510096"/>
              <a:gd name="connsiteX1" fmla="*/ 1561697 w 2987094"/>
              <a:gd name="connsiteY1" fmla="*/ 52904 h 510096"/>
              <a:gd name="connsiteX2" fmla="*/ 2822157 w 2987094"/>
              <a:gd name="connsiteY2" fmla="*/ 241924 h 510096"/>
              <a:gd name="connsiteX3" fmla="*/ 1552404 w 2987094"/>
              <a:gd name="connsiteY3" fmla="*/ 510096 h 510096"/>
              <a:gd name="connsiteX4" fmla="*/ 383301 w 2987094"/>
              <a:gd name="connsiteY4" fmla="*/ 229501 h 510096"/>
              <a:gd name="connsiteX0" fmla="*/ 0 w 2987094"/>
              <a:gd name="connsiteY0" fmla="*/ 209777 h 510096"/>
              <a:gd name="connsiteX1" fmla="*/ 1486126 w 2987094"/>
              <a:gd name="connsiteY1" fmla="*/ 4 h 510096"/>
              <a:gd name="connsiteX2" fmla="*/ 2987094 w 2987094"/>
              <a:gd name="connsiteY2" fmla="*/ 252847 h 510096"/>
              <a:gd name="connsiteX0" fmla="*/ 383301 w 2997641"/>
              <a:gd name="connsiteY0" fmla="*/ 229501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383301 w 2997641"/>
              <a:gd name="connsiteY4" fmla="*/ 229501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  <a:gd name="connsiteX0" fmla="*/ 253451 w 2997641"/>
              <a:gd name="connsiteY0" fmla="*/ 309518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253451 w 2997641"/>
              <a:gd name="connsiteY4" fmla="*/ 309518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641" h="510096" stroke="0" extrusionOk="0">
                <a:moveTo>
                  <a:pt x="253451" y="309518"/>
                </a:moveTo>
                <a:cubicBezTo>
                  <a:pt x="553324" y="209135"/>
                  <a:pt x="1104332" y="62215"/>
                  <a:pt x="1561697" y="52904"/>
                </a:cubicBezTo>
                <a:cubicBezTo>
                  <a:pt x="2019062" y="43593"/>
                  <a:pt x="2704707" y="135694"/>
                  <a:pt x="2997641" y="253651"/>
                </a:cubicBezTo>
                <a:lnTo>
                  <a:pt x="1552404" y="510096"/>
                </a:lnTo>
                <a:lnTo>
                  <a:pt x="253451" y="309518"/>
                </a:lnTo>
                <a:close/>
              </a:path>
              <a:path w="2997641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694160" y="134890"/>
                  <a:pt x="2987094" y="25284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12"/>
          <p:cNvSpPr/>
          <p:nvPr/>
        </p:nvSpPr>
        <p:spPr>
          <a:xfrm rot="3205739">
            <a:off x="5227293" y="1789571"/>
            <a:ext cx="2664788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01247 w 2822157"/>
              <a:gd name="connsiteY2" fmla="*/ 305320 h 510096"/>
              <a:gd name="connsiteX0" fmla="*/ 383301 w 2703549"/>
              <a:gd name="connsiteY0" fmla="*/ 229501 h 510096"/>
              <a:gd name="connsiteX1" fmla="*/ 1561697 w 2703549"/>
              <a:gd name="connsiteY1" fmla="*/ 52904 h 510096"/>
              <a:gd name="connsiteX2" fmla="*/ 2703549 w 2703549"/>
              <a:gd name="connsiteY2" fmla="*/ 302782 h 510096"/>
              <a:gd name="connsiteX3" fmla="*/ 1552404 w 2703549"/>
              <a:gd name="connsiteY3" fmla="*/ 510096 h 510096"/>
              <a:gd name="connsiteX4" fmla="*/ 383301 w 2703549"/>
              <a:gd name="connsiteY4" fmla="*/ 229501 h 510096"/>
              <a:gd name="connsiteX0" fmla="*/ 0 w 2703549"/>
              <a:gd name="connsiteY0" fmla="*/ 209777 h 510096"/>
              <a:gd name="connsiteX1" fmla="*/ 1486126 w 2703549"/>
              <a:gd name="connsiteY1" fmla="*/ 4 h 510096"/>
              <a:gd name="connsiteX2" fmla="*/ 2701247 w 2703549"/>
              <a:gd name="connsiteY2" fmla="*/ 30532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3549" h="510096" stroke="0" extrusionOk="0">
                <a:moveTo>
                  <a:pt x="383301" y="229501"/>
                </a:moveTo>
                <a:cubicBezTo>
                  <a:pt x="683174" y="129118"/>
                  <a:pt x="1174989" y="40691"/>
                  <a:pt x="1561697" y="52904"/>
                </a:cubicBezTo>
                <a:cubicBezTo>
                  <a:pt x="1948405" y="65117"/>
                  <a:pt x="2410615" y="184825"/>
                  <a:pt x="2703549" y="302782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703549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08313" y="187363"/>
                  <a:pt x="2701247" y="30532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12"/>
          <p:cNvSpPr/>
          <p:nvPr/>
        </p:nvSpPr>
        <p:spPr>
          <a:xfrm rot="14020433">
            <a:off x="208439" y="4699763"/>
            <a:ext cx="3050105" cy="642198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695346 w 2822157"/>
              <a:gd name="connsiteY2" fmla="*/ 304868 h 510096"/>
              <a:gd name="connsiteX0" fmla="*/ 383301 w 2695346"/>
              <a:gd name="connsiteY0" fmla="*/ 229501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383301 w 2695346"/>
              <a:gd name="connsiteY4" fmla="*/ 229501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266416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678832 w 2695346"/>
              <a:gd name="connsiteY4" fmla="*/ 266416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318783 h 562463"/>
              <a:gd name="connsiteX1" fmla="*/ 1561697 w 2695346"/>
              <a:gd name="connsiteY1" fmla="*/ 105271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562707 w 2695346"/>
              <a:gd name="connsiteY1" fmla="*/ 72413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5183 w 2695346"/>
              <a:gd name="connsiteY1" fmla="*/ 127788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171233 w 2695346"/>
              <a:gd name="connsiteY1" fmla="*/ 164688 h 562463"/>
              <a:gd name="connsiteX2" fmla="*/ 1985183 w 2695346"/>
              <a:gd name="connsiteY2" fmla="*/ 127788 h 562463"/>
              <a:gd name="connsiteX3" fmla="*/ 2685069 w 2695346"/>
              <a:gd name="connsiteY3" fmla="*/ 351817 h 562463"/>
              <a:gd name="connsiteX4" fmla="*/ 1552404 w 2695346"/>
              <a:gd name="connsiteY4" fmla="*/ 562463 h 562463"/>
              <a:gd name="connsiteX5" fmla="*/ 678832 w 2695346"/>
              <a:gd name="connsiteY5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5346" h="562463" stroke="0" extrusionOk="0">
                <a:moveTo>
                  <a:pt x="678832" y="318783"/>
                </a:moveTo>
                <a:cubicBezTo>
                  <a:pt x="616320" y="254712"/>
                  <a:pt x="953508" y="196521"/>
                  <a:pt x="1171233" y="164688"/>
                </a:cubicBezTo>
                <a:cubicBezTo>
                  <a:pt x="1388958" y="132856"/>
                  <a:pt x="1732877" y="96600"/>
                  <a:pt x="1985183" y="127788"/>
                </a:cubicBezTo>
                <a:cubicBezTo>
                  <a:pt x="2237489" y="158976"/>
                  <a:pt x="2392135" y="233860"/>
                  <a:pt x="2685069" y="351817"/>
                </a:cubicBezTo>
                <a:lnTo>
                  <a:pt x="1552404" y="562463"/>
                </a:lnTo>
                <a:lnTo>
                  <a:pt x="678832" y="318783"/>
                </a:lnTo>
                <a:close/>
              </a:path>
              <a:path w="2695346" h="562463" fill="none">
                <a:moveTo>
                  <a:pt x="0" y="262144"/>
                </a:moveTo>
                <a:cubicBezTo>
                  <a:pt x="299873" y="161761"/>
                  <a:pt x="1037730" y="-787"/>
                  <a:pt x="1494242" y="2"/>
                </a:cubicBezTo>
                <a:cubicBezTo>
                  <a:pt x="1993650" y="865"/>
                  <a:pt x="2402412" y="239278"/>
                  <a:pt x="2695346" y="35723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12"/>
          <p:cNvSpPr/>
          <p:nvPr/>
        </p:nvSpPr>
        <p:spPr>
          <a:xfrm rot="7573012">
            <a:off x="5362724" y="4227229"/>
            <a:ext cx="2856965" cy="50846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438081 w 2822157"/>
              <a:gd name="connsiteY2" fmla="*/ 124841 h 510096"/>
              <a:gd name="connsiteX0" fmla="*/ 383301 w 2456424"/>
              <a:gd name="connsiteY0" fmla="*/ 229501 h 510096"/>
              <a:gd name="connsiteX1" fmla="*/ 1561697 w 2456424"/>
              <a:gd name="connsiteY1" fmla="*/ 52904 h 510096"/>
              <a:gd name="connsiteX2" fmla="*/ 2456424 w 2456424"/>
              <a:gd name="connsiteY2" fmla="*/ 154289 h 510096"/>
              <a:gd name="connsiteX3" fmla="*/ 1552404 w 2456424"/>
              <a:gd name="connsiteY3" fmla="*/ 510096 h 510096"/>
              <a:gd name="connsiteX4" fmla="*/ 383301 w 2456424"/>
              <a:gd name="connsiteY4" fmla="*/ 229501 h 510096"/>
              <a:gd name="connsiteX0" fmla="*/ 0 w 2456424"/>
              <a:gd name="connsiteY0" fmla="*/ 209777 h 510096"/>
              <a:gd name="connsiteX1" fmla="*/ 1486126 w 2456424"/>
              <a:gd name="connsiteY1" fmla="*/ 4 h 510096"/>
              <a:gd name="connsiteX2" fmla="*/ 2438081 w 2456424"/>
              <a:gd name="connsiteY2" fmla="*/ 124841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6424 w 2458360"/>
              <a:gd name="connsiteY2" fmla="*/ 154289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14500 w 2458360"/>
              <a:gd name="connsiteY1" fmla="*/ 15526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75950 h 496124"/>
              <a:gd name="connsiteX1" fmla="*/ 1514500 w 2458360"/>
              <a:gd name="connsiteY1" fmla="*/ 1554 h 496124"/>
              <a:gd name="connsiteX2" fmla="*/ 2455168 w 2458360"/>
              <a:gd name="connsiteY2" fmla="*/ 200922 h 496124"/>
              <a:gd name="connsiteX3" fmla="*/ 1552404 w 2458360"/>
              <a:gd name="connsiteY3" fmla="*/ 496124 h 496124"/>
              <a:gd name="connsiteX4" fmla="*/ 474465 w 2458360"/>
              <a:gd name="connsiteY4" fmla="*/ 275950 h 496124"/>
              <a:gd name="connsiteX0" fmla="*/ 0 w 2458360"/>
              <a:gd name="connsiteY0" fmla="*/ 195805 h 496124"/>
              <a:gd name="connsiteX1" fmla="*/ 1438570 w 2458360"/>
              <a:gd name="connsiteY1" fmla="*/ 5 h 496124"/>
              <a:gd name="connsiteX2" fmla="*/ 2458360 w 2458360"/>
              <a:gd name="connsiteY2" fmla="*/ 187621 h 49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360" h="496124" stroke="0" extrusionOk="0">
                <a:moveTo>
                  <a:pt x="474465" y="275950"/>
                </a:moveTo>
                <a:cubicBezTo>
                  <a:pt x="753161" y="108068"/>
                  <a:pt x="1184383" y="14059"/>
                  <a:pt x="1514500" y="1554"/>
                </a:cubicBezTo>
                <a:cubicBezTo>
                  <a:pt x="1844617" y="-10951"/>
                  <a:pt x="2162234" y="82965"/>
                  <a:pt x="2455168" y="200922"/>
                </a:cubicBezTo>
                <a:lnTo>
                  <a:pt x="1552404" y="496124"/>
                </a:lnTo>
                <a:lnTo>
                  <a:pt x="474465" y="275950"/>
                </a:lnTo>
                <a:close/>
              </a:path>
              <a:path w="2458360" h="496124" fill="none">
                <a:moveTo>
                  <a:pt x="0" y="195805"/>
                </a:moveTo>
                <a:cubicBezTo>
                  <a:pt x="299873" y="95422"/>
                  <a:pt x="982058" y="-784"/>
                  <a:pt x="1438570" y="5"/>
                </a:cubicBezTo>
                <a:cubicBezTo>
                  <a:pt x="1937978" y="868"/>
                  <a:pt x="2165426" y="69664"/>
                  <a:pt x="2458360" y="1876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12"/>
          <p:cNvSpPr/>
          <p:nvPr/>
        </p:nvSpPr>
        <p:spPr>
          <a:xfrm rot="10967745">
            <a:off x="2854281" y="5643230"/>
            <a:ext cx="2888162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66169 w 2822157"/>
              <a:gd name="connsiteY2" fmla="*/ 189332 h 510096"/>
              <a:gd name="connsiteX0" fmla="*/ 379978 w 2787145"/>
              <a:gd name="connsiteY0" fmla="*/ 295493 h 510096"/>
              <a:gd name="connsiteX1" fmla="*/ 1561697 w 2787145"/>
              <a:gd name="connsiteY1" fmla="*/ 52904 h 510096"/>
              <a:gd name="connsiteX2" fmla="*/ 2787145 w 2787145"/>
              <a:gd name="connsiteY2" fmla="*/ 190992 h 510096"/>
              <a:gd name="connsiteX3" fmla="*/ 1552404 w 2787145"/>
              <a:gd name="connsiteY3" fmla="*/ 510096 h 510096"/>
              <a:gd name="connsiteX4" fmla="*/ 379978 w 2787145"/>
              <a:gd name="connsiteY4" fmla="*/ 295493 h 510096"/>
              <a:gd name="connsiteX0" fmla="*/ 0 w 2787145"/>
              <a:gd name="connsiteY0" fmla="*/ 209777 h 510096"/>
              <a:gd name="connsiteX1" fmla="*/ 1486126 w 2787145"/>
              <a:gd name="connsiteY1" fmla="*/ 4 h 510096"/>
              <a:gd name="connsiteX2" fmla="*/ 2766169 w 2787145"/>
              <a:gd name="connsiteY2" fmla="*/ 189332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145" h="510096" stroke="0" extrusionOk="0">
                <a:moveTo>
                  <a:pt x="379978" y="295493"/>
                </a:moveTo>
                <a:cubicBezTo>
                  <a:pt x="679851" y="195110"/>
                  <a:pt x="1160503" y="70321"/>
                  <a:pt x="1561697" y="52904"/>
                </a:cubicBezTo>
                <a:cubicBezTo>
                  <a:pt x="1962892" y="35487"/>
                  <a:pt x="2494211" y="73035"/>
                  <a:pt x="2787145" y="190992"/>
                </a:cubicBezTo>
                <a:lnTo>
                  <a:pt x="1552404" y="510096"/>
                </a:lnTo>
                <a:lnTo>
                  <a:pt x="379978" y="295493"/>
                </a:lnTo>
                <a:close/>
              </a:path>
              <a:path w="2787145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73235" y="71375"/>
                  <a:pt x="2766169" y="18933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3823701399"/>
              </p:ext>
            </p:extLst>
          </p:nvPr>
        </p:nvGraphicFramePr>
        <p:xfrm>
          <a:off x="5160002" y="289512"/>
          <a:ext cx="1440102" cy="113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 21"/>
          <p:cNvSpPr/>
          <p:nvPr/>
        </p:nvSpPr>
        <p:spPr>
          <a:xfrm rot="16200000">
            <a:off x="6129012" y="3653135"/>
            <a:ext cx="5181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Vladimir Script" panose="03050402040407070305" pitchFamily="66" charset="0"/>
              </a:rPr>
              <a:t>Clean Water Pursuit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795931" y="5106106"/>
            <a:ext cx="757437" cy="619600"/>
            <a:chOff x="752709" y="1270993"/>
            <a:chExt cx="757437" cy="619600"/>
          </a:xfrm>
        </p:grpSpPr>
        <p:sp>
          <p:nvSpPr>
            <p:cNvPr id="46" name="Teardrop 45"/>
            <p:cNvSpPr/>
            <p:nvPr/>
          </p:nvSpPr>
          <p:spPr>
            <a:xfrm rot="18939485">
              <a:off x="752709" y="1270993"/>
              <a:ext cx="618736" cy="619600"/>
            </a:xfrm>
            <a:prstGeom prst="teardrop">
              <a:avLst>
                <a:gd name="adj" fmla="val 126574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4346" y="139612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25606" y="4198541"/>
            <a:ext cx="734081" cy="637161"/>
            <a:chOff x="726630" y="2196020"/>
            <a:chExt cx="734081" cy="637161"/>
          </a:xfrm>
        </p:grpSpPr>
        <p:sp>
          <p:nvSpPr>
            <p:cNvPr id="49" name="Teardrop 48"/>
            <p:cNvSpPr/>
            <p:nvPr/>
          </p:nvSpPr>
          <p:spPr>
            <a:xfrm rot="18939485">
              <a:off x="726630" y="2196020"/>
              <a:ext cx="656301" cy="637161"/>
            </a:xfrm>
            <a:prstGeom prst="teardrop">
              <a:avLst>
                <a:gd name="adj" fmla="val 12657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4911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ASM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90780" y="2198464"/>
            <a:ext cx="762520" cy="644021"/>
            <a:chOff x="752034" y="3106990"/>
            <a:chExt cx="762520" cy="644021"/>
          </a:xfrm>
        </p:grpSpPr>
        <p:sp>
          <p:nvSpPr>
            <p:cNvPr id="52" name="Teardrop 51"/>
            <p:cNvSpPr/>
            <p:nvPr/>
          </p:nvSpPr>
          <p:spPr>
            <a:xfrm rot="18939485">
              <a:off x="752034" y="31069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8754" y="3200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PRT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50090" y="1306105"/>
            <a:ext cx="713864" cy="648862"/>
            <a:chOff x="757976" y="4018969"/>
            <a:chExt cx="713864" cy="648862"/>
          </a:xfrm>
        </p:grpSpPr>
        <p:sp>
          <p:nvSpPr>
            <p:cNvPr id="55" name="Teardrop 5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776978" y="2154529"/>
            <a:ext cx="771965" cy="644021"/>
            <a:chOff x="752035" y="4935790"/>
            <a:chExt cx="771965" cy="644021"/>
          </a:xfrm>
        </p:grpSpPr>
        <p:sp>
          <p:nvSpPr>
            <p:cNvPr id="58" name="Teardrop 57"/>
            <p:cNvSpPr/>
            <p:nvPr/>
          </p:nvSpPr>
          <p:spPr>
            <a:xfrm rot="18939485">
              <a:off x="752035" y="49357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0" y="5040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78595" y="4227378"/>
            <a:ext cx="710009" cy="644021"/>
            <a:chOff x="752907" y="5850190"/>
            <a:chExt cx="710009" cy="644021"/>
          </a:xfrm>
        </p:grpSpPr>
        <p:sp>
          <p:nvSpPr>
            <p:cNvPr id="61" name="Teardrop 60"/>
            <p:cNvSpPr/>
            <p:nvPr/>
          </p:nvSpPr>
          <p:spPr>
            <a:xfrm rot="18939485">
              <a:off x="752907" y="58501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7116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15" y="0"/>
            <a:ext cx="1911361" cy="143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4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177 -0.00555 C -0.34913 -0.01296 -0.24913 -0.0509 -0.18541 -0.04998 C -0.12187 -0.04905 -0.03871 -0.01064 -4.16667E-6 3.05414E-7 " pathEditMode="relative" rAng="0" ptsTypes="fsF">
                                      <p:cBhvr>
                                        <p:cTn id="11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-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Graphic spid="32" grpId="1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Integration – How do you work with partners?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How do you navigate the CWA pipeline?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What can you do to inform implementation? </a:t>
            </a:r>
          </a:p>
          <a:p>
            <a:pPr lvl="4">
              <a:lnSpc>
                <a:spcPct val="200000"/>
              </a:lnSpc>
            </a:pPr>
            <a:r>
              <a:rPr lang="en-US" sz="2600" dirty="0" smtClean="0"/>
              <a:t>NPDES, 319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How can you improve collaboration?</a:t>
            </a:r>
          </a:p>
          <a:p>
            <a:pPr lvl="4">
              <a:lnSpc>
                <a:spcPct val="200000"/>
              </a:lnSpc>
            </a:pPr>
            <a:r>
              <a:rPr lang="en-US" sz="2600" dirty="0" smtClean="0"/>
              <a:t>Monitoring, Standards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834221" y="1524000"/>
            <a:ext cx="771965" cy="644021"/>
            <a:chOff x="752035" y="4935790"/>
            <a:chExt cx="771965" cy="644021"/>
          </a:xfrm>
        </p:grpSpPr>
        <p:sp>
          <p:nvSpPr>
            <p:cNvPr id="17" name="Teardrop 16"/>
            <p:cNvSpPr/>
            <p:nvPr/>
          </p:nvSpPr>
          <p:spPr>
            <a:xfrm rot="18939485">
              <a:off x="752035" y="49357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5040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</a:t>
              </a:r>
              <a:endParaRPr lang="en-US" dirty="0"/>
            </a:p>
          </p:txBody>
        </p:sp>
      </p:grpSp>
      <p:pic>
        <p:nvPicPr>
          <p:cNvPr id="7" name="Picture 6" descr="http://freebeacon.com/wp-content/uploads/2013/08/EPA-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441" r="12409" b="3384"/>
          <a:stretch/>
        </p:blipFill>
        <p:spPr bwMode="auto">
          <a:xfrm>
            <a:off x="7924800" y="5638800"/>
            <a:ext cx="988396" cy="9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???</a:t>
            </a:r>
          </a:p>
          <a:p>
            <a:pPr marL="1371600" lvl="3" indent="0">
              <a:lnSpc>
                <a:spcPct val="200000"/>
              </a:lnSpc>
              <a:buNone/>
            </a:pPr>
            <a:endParaRPr lang="en-US" sz="2600" dirty="0" smtClean="0"/>
          </a:p>
          <a:p>
            <a:pPr marL="1371600" lvl="3" indent="0">
              <a:lnSpc>
                <a:spcPct val="200000"/>
              </a:lnSpc>
              <a:buNone/>
            </a:pPr>
            <a:endParaRPr lang="en-US" sz="2600" dirty="0" smtClean="0"/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834221" y="1524000"/>
            <a:ext cx="771965" cy="644021"/>
            <a:chOff x="752035" y="4935790"/>
            <a:chExt cx="771965" cy="644021"/>
          </a:xfrm>
        </p:grpSpPr>
        <p:sp>
          <p:nvSpPr>
            <p:cNvPr id="17" name="Teardrop 16"/>
            <p:cNvSpPr/>
            <p:nvPr/>
          </p:nvSpPr>
          <p:spPr>
            <a:xfrm rot="18939485">
              <a:off x="752035" y="49357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5040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</a:t>
              </a:r>
              <a:endParaRPr lang="en-US" dirty="0"/>
            </a:p>
          </p:txBody>
        </p:sp>
      </p:grpSp>
      <p:pic>
        <p:nvPicPr>
          <p:cNvPr id="7" name="Picture 6" descr="http://freebeacon.com/wp-content/uploads/2013/08/EPA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441" r="12409" b="3384"/>
          <a:stretch/>
        </p:blipFill>
        <p:spPr bwMode="auto">
          <a:xfrm>
            <a:off x="7924800" y="5638800"/>
            <a:ext cx="988396" cy="9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ningdaledentalblog.files.wordpress.com/2013/03/question_graphic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19" y="2356532"/>
            <a:ext cx="7745196" cy="272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2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Phone-a-friend: TMDL as Switchboard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543300" y="3248440"/>
            <a:ext cx="2057400" cy="16002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Total Maximum Daily Load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104" y="1676400"/>
            <a:ext cx="1828800" cy="1066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Industrial Wastewater Limits &amp; Monitoring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104" y="3539657"/>
            <a:ext cx="1828800" cy="1066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Municipal Wastewater Limits &amp; Monitoring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9625" y="5410200"/>
            <a:ext cx="1828800" cy="1066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MS4 BMPs &amp; Monitoring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5438030"/>
            <a:ext cx="1828800" cy="1066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Nonpoint Source BMPs &amp; Monitoring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4450" y="3657600"/>
            <a:ext cx="1828800" cy="1066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Confined Animal Feeding Operations Inspections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1676400"/>
            <a:ext cx="1828800" cy="1066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Water Quality Monitoring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3543" y="1066800"/>
            <a:ext cx="1828800" cy="10668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Water Quality Standards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Arrow Connector 7"/>
          <p:cNvCxnSpPr>
            <a:stCxn id="18" idx="2"/>
            <a:endCxn id="2" idx="0"/>
          </p:cNvCxnSpPr>
          <p:nvPr/>
        </p:nvCxnSpPr>
        <p:spPr>
          <a:xfrm>
            <a:off x="4417942" y="2133600"/>
            <a:ext cx="91440" cy="111484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1"/>
            <a:endCxn id="2" idx="6"/>
          </p:cNvCxnSpPr>
          <p:nvPr/>
        </p:nvCxnSpPr>
        <p:spPr>
          <a:xfrm flipH="1" flipV="1">
            <a:off x="5600700" y="4048540"/>
            <a:ext cx="1183750" cy="14246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1"/>
            <a:endCxn id="2" idx="7"/>
          </p:cNvCxnSpPr>
          <p:nvPr/>
        </p:nvCxnSpPr>
        <p:spPr>
          <a:xfrm flipH="1">
            <a:off x="5299401" y="2209800"/>
            <a:ext cx="1406199" cy="127298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0"/>
            <a:endCxn id="2" idx="5"/>
          </p:cNvCxnSpPr>
          <p:nvPr/>
        </p:nvCxnSpPr>
        <p:spPr>
          <a:xfrm flipH="1" flipV="1">
            <a:off x="5299401" y="4614296"/>
            <a:ext cx="1406199" cy="82373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" idx="3"/>
            <a:endCxn id="13" idx="0"/>
          </p:cNvCxnSpPr>
          <p:nvPr/>
        </p:nvCxnSpPr>
        <p:spPr>
          <a:xfrm flipH="1">
            <a:off x="2554025" y="4614296"/>
            <a:ext cx="1290574" cy="79590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3"/>
            <a:endCxn id="2" idx="2"/>
          </p:cNvCxnSpPr>
          <p:nvPr/>
        </p:nvCxnSpPr>
        <p:spPr>
          <a:xfrm flipV="1">
            <a:off x="2464904" y="4048540"/>
            <a:ext cx="1078396" cy="24517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3"/>
            <a:endCxn id="2" idx="1"/>
          </p:cNvCxnSpPr>
          <p:nvPr/>
        </p:nvCxnSpPr>
        <p:spPr>
          <a:xfrm>
            <a:off x="2464904" y="2209800"/>
            <a:ext cx="1379695" cy="1272984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5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928124" y="0"/>
            <a:ext cx="1215876" cy="6860319"/>
          </a:xfrm>
          <a:prstGeom prst="rect">
            <a:avLst/>
          </a:prstGeom>
          <a:solidFill>
            <a:srgbClr val="1F0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086152947"/>
              </p:ext>
            </p:extLst>
          </p:nvPr>
        </p:nvGraphicFramePr>
        <p:xfrm>
          <a:off x="3962400" y="2905704"/>
          <a:ext cx="1295400" cy="104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0"/>
            <a:ext cx="8153400" cy="6860319"/>
            <a:chOff x="0" y="0"/>
            <a:chExt cx="9144000" cy="6860319"/>
          </a:xfrm>
        </p:grpSpPr>
        <p:pic>
          <p:nvPicPr>
            <p:cNvPr id="1028" name="Picture 4" descr="http://instillingvalues.com/board-games/trivia-board-gam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owchart: Extract 3"/>
            <p:cNvSpPr/>
            <p:nvPr/>
          </p:nvSpPr>
          <p:spPr>
            <a:xfrm rot="8988478">
              <a:off x="2378313" y="605735"/>
              <a:ext cx="533400" cy="457200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/>
            <p:cNvSpPr/>
            <p:nvPr/>
          </p:nvSpPr>
          <p:spPr>
            <a:xfrm rot="12331584">
              <a:off x="6320875" y="616234"/>
              <a:ext cx="533400" cy="457200"/>
            </a:xfrm>
            <a:prstGeom prst="flowChartExtract">
              <a:avLst/>
            </a:prstGeom>
            <a:solidFill>
              <a:srgbClr val="7030A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/>
            <p:cNvSpPr/>
            <p:nvPr/>
          </p:nvSpPr>
          <p:spPr>
            <a:xfrm rot="5207986">
              <a:off x="357432" y="3236568"/>
              <a:ext cx="533400" cy="457200"/>
            </a:xfrm>
            <a:prstGeom prst="flowChartExtra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/>
            <p:cNvSpPr/>
            <p:nvPr/>
          </p:nvSpPr>
          <p:spPr>
            <a:xfrm rot="16417034">
              <a:off x="8377638" y="3253924"/>
              <a:ext cx="533400" cy="457200"/>
            </a:xfrm>
            <a:prstGeom prst="flowChartExtra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Extract 9"/>
            <p:cNvSpPr/>
            <p:nvPr/>
          </p:nvSpPr>
          <p:spPr>
            <a:xfrm rot="19756955">
              <a:off x="6327752" y="5781058"/>
              <a:ext cx="533400" cy="457200"/>
            </a:xfrm>
            <a:prstGeom prst="flowChartExtra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Extract 10"/>
            <p:cNvSpPr/>
            <p:nvPr/>
          </p:nvSpPr>
          <p:spPr>
            <a:xfrm rot="1721227">
              <a:off x="2353704" y="5831099"/>
              <a:ext cx="533400" cy="457200"/>
            </a:xfrm>
            <a:prstGeom prst="flowChartExtract">
              <a:avLst/>
            </a:prstGeom>
            <a:solidFill>
              <a:srgbClr val="00B0F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2843582" y="974856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10800000">
            <a:off x="938314" y="1295400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4736495" y="1265172"/>
            <a:ext cx="2533620" cy="1866585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05607 w 2833885"/>
              <a:gd name="connsiteY0" fmla="*/ 1859028 h 1859028"/>
              <a:gd name="connsiteX1" fmla="*/ 0 w 2833885"/>
              <a:gd name="connsiteY1" fmla="*/ 0 h 1859028"/>
              <a:gd name="connsiteX2" fmla="*/ 2833885 w 2833885"/>
              <a:gd name="connsiteY2" fmla="*/ 0 h 1859028"/>
              <a:gd name="connsiteX3" fmla="*/ 1405607 w 2833885"/>
              <a:gd name="connsiteY3" fmla="*/ 1859028 h 1859028"/>
              <a:gd name="connsiteX0" fmla="*/ 1405607 w 2818771"/>
              <a:gd name="connsiteY0" fmla="*/ 1859028 h 1859028"/>
              <a:gd name="connsiteX1" fmla="*/ 0 w 2818771"/>
              <a:gd name="connsiteY1" fmla="*/ 0 h 1859028"/>
              <a:gd name="connsiteX2" fmla="*/ 2818771 w 2818771"/>
              <a:gd name="connsiteY2" fmla="*/ 0 h 1859028"/>
              <a:gd name="connsiteX3" fmla="*/ 1405607 w 2818771"/>
              <a:gd name="connsiteY3" fmla="*/ 1859028 h 1859028"/>
              <a:gd name="connsiteX0" fmla="*/ 1405607 w 2841443"/>
              <a:gd name="connsiteY0" fmla="*/ 1866585 h 1866585"/>
              <a:gd name="connsiteX1" fmla="*/ 0 w 2841443"/>
              <a:gd name="connsiteY1" fmla="*/ 7557 h 1866585"/>
              <a:gd name="connsiteX2" fmla="*/ 2841443 w 2841443"/>
              <a:gd name="connsiteY2" fmla="*/ 0 h 1866585"/>
              <a:gd name="connsiteX3" fmla="*/ 1405607 w 2841443"/>
              <a:gd name="connsiteY3" fmla="*/ 1866585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443" h="1866585">
                <a:moveTo>
                  <a:pt x="1405607" y="1866585"/>
                </a:moveTo>
                <a:lnTo>
                  <a:pt x="0" y="7557"/>
                </a:lnTo>
                <a:lnTo>
                  <a:pt x="2841443" y="0"/>
                </a:lnTo>
                <a:lnTo>
                  <a:pt x="1405607" y="18665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25398" y="3763116"/>
            <a:ext cx="2520142" cy="1851471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28278 w 2833885"/>
              <a:gd name="connsiteY0" fmla="*/ 1851471 h 1851471"/>
              <a:gd name="connsiteX1" fmla="*/ 0 w 2833885"/>
              <a:gd name="connsiteY1" fmla="*/ 0 h 1851471"/>
              <a:gd name="connsiteX2" fmla="*/ 2833885 w 2833885"/>
              <a:gd name="connsiteY2" fmla="*/ 0 h 1851471"/>
              <a:gd name="connsiteX3" fmla="*/ 1428278 w 2833885"/>
              <a:gd name="connsiteY3" fmla="*/ 1851471 h 1851471"/>
              <a:gd name="connsiteX0" fmla="*/ 1428278 w 2826328"/>
              <a:gd name="connsiteY0" fmla="*/ 1851471 h 1851471"/>
              <a:gd name="connsiteX1" fmla="*/ 0 w 2826328"/>
              <a:gd name="connsiteY1" fmla="*/ 0 h 1851471"/>
              <a:gd name="connsiteX2" fmla="*/ 2826328 w 2826328"/>
              <a:gd name="connsiteY2" fmla="*/ 7557 h 1851471"/>
              <a:gd name="connsiteX3" fmla="*/ 1428278 w 2826328"/>
              <a:gd name="connsiteY3" fmla="*/ 1851471 h 18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1851471">
                <a:moveTo>
                  <a:pt x="1428278" y="1851471"/>
                </a:moveTo>
                <a:lnTo>
                  <a:pt x="0" y="0"/>
                </a:lnTo>
                <a:lnTo>
                  <a:pt x="2826328" y="7557"/>
                </a:lnTo>
                <a:lnTo>
                  <a:pt x="1428278" y="1851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743234" y="3774451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800000">
            <a:off x="2843581" y="4084570"/>
            <a:ext cx="2526881" cy="1859029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13164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13164 w 2833885"/>
              <a:gd name="connsiteY3" fmla="*/ 1843915 h 1843915"/>
              <a:gd name="connsiteX0" fmla="*/ 1435835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35835 w 2833885"/>
              <a:gd name="connsiteY3" fmla="*/ 1843915 h 1843915"/>
              <a:gd name="connsiteX0" fmla="*/ 1420721 w 2833885"/>
              <a:gd name="connsiteY0" fmla="*/ 1859029 h 1859029"/>
              <a:gd name="connsiteX1" fmla="*/ 0 w 2833885"/>
              <a:gd name="connsiteY1" fmla="*/ 0 h 1859029"/>
              <a:gd name="connsiteX2" fmla="*/ 2833885 w 2833885"/>
              <a:gd name="connsiteY2" fmla="*/ 0 h 1859029"/>
              <a:gd name="connsiteX3" fmla="*/ 1420721 w 2833885"/>
              <a:gd name="connsiteY3" fmla="*/ 1859029 h 1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59029">
                <a:moveTo>
                  <a:pt x="1420721" y="1859029"/>
                </a:moveTo>
                <a:lnTo>
                  <a:pt x="0" y="0"/>
                </a:lnTo>
                <a:lnTo>
                  <a:pt x="2833885" y="0"/>
                </a:lnTo>
                <a:lnTo>
                  <a:pt x="1420721" y="18590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446020" y="685800"/>
            <a:ext cx="2924443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2157" h="510096" stroke="0" extrusionOk="0">
                <a:moveTo>
                  <a:pt x="383301" y="229501"/>
                </a:moveTo>
                <a:cubicBezTo>
                  <a:pt x="683174" y="129118"/>
                  <a:pt x="1155221" y="50834"/>
                  <a:pt x="1561697" y="52904"/>
                </a:cubicBezTo>
                <a:cubicBezTo>
                  <a:pt x="1968173" y="54974"/>
                  <a:pt x="2529223" y="123967"/>
                  <a:pt x="2822157" y="241924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822157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514109" y="108853"/>
                  <a:pt x="2807043" y="2268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2"/>
          <p:cNvSpPr/>
          <p:nvPr/>
        </p:nvSpPr>
        <p:spPr>
          <a:xfrm rot="18369510">
            <a:off x="208607" y="2030185"/>
            <a:ext cx="2489035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987094"/>
              <a:gd name="connsiteY0" fmla="*/ 229501 h 510096"/>
              <a:gd name="connsiteX1" fmla="*/ 1561697 w 2987094"/>
              <a:gd name="connsiteY1" fmla="*/ 52904 h 510096"/>
              <a:gd name="connsiteX2" fmla="*/ 2822157 w 2987094"/>
              <a:gd name="connsiteY2" fmla="*/ 241924 h 510096"/>
              <a:gd name="connsiteX3" fmla="*/ 1552404 w 2987094"/>
              <a:gd name="connsiteY3" fmla="*/ 510096 h 510096"/>
              <a:gd name="connsiteX4" fmla="*/ 383301 w 2987094"/>
              <a:gd name="connsiteY4" fmla="*/ 229501 h 510096"/>
              <a:gd name="connsiteX0" fmla="*/ 0 w 2987094"/>
              <a:gd name="connsiteY0" fmla="*/ 209777 h 510096"/>
              <a:gd name="connsiteX1" fmla="*/ 1486126 w 2987094"/>
              <a:gd name="connsiteY1" fmla="*/ 4 h 510096"/>
              <a:gd name="connsiteX2" fmla="*/ 2987094 w 2987094"/>
              <a:gd name="connsiteY2" fmla="*/ 252847 h 510096"/>
              <a:gd name="connsiteX0" fmla="*/ 383301 w 2997641"/>
              <a:gd name="connsiteY0" fmla="*/ 229501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383301 w 2997641"/>
              <a:gd name="connsiteY4" fmla="*/ 229501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  <a:gd name="connsiteX0" fmla="*/ 253451 w 2997641"/>
              <a:gd name="connsiteY0" fmla="*/ 309518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253451 w 2997641"/>
              <a:gd name="connsiteY4" fmla="*/ 309518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641" h="510096" stroke="0" extrusionOk="0">
                <a:moveTo>
                  <a:pt x="253451" y="309518"/>
                </a:moveTo>
                <a:cubicBezTo>
                  <a:pt x="553324" y="209135"/>
                  <a:pt x="1104332" y="62215"/>
                  <a:pt x="1561697" y="52904"/>
                </a:cubicBezTo>
                <a:cubicBezTo>
                  <a:pt x="2019062" y="43593"/>
                  <a:pt x="2704707" y="135694"/>
                  <a:pt x="2997641" y="253651"/>
                </a:cubicBezTo>
                <a:lnTo>
                  <a:pt x="1552404" y="510096"/>
                </a:lnTo>
                <a:lnTo>
                  <a:pt x="253451" y="309518"/>
                </a:lnTo>
                <a:close/>
              </a:path>
              <a:path w="2997641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694160" y="134890"/>
                  <a:pt x="2987094" y="25284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12"/>
          <p:cNvSpPr/>
          <p:nvPr/>
        </p:nvSpPr>
        <p:spPr>
          <a:xfrm rot="3205739">
            <a:off x="5227293" y="1789571"/>
            <a:ext cx="2664788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01247 w 2822157"/>
              <a:gd name="connsiteY2" fmla="*/ 305320 h 510096"/>
              <a:gd name="connsiteX0" fmla="*/ 383301 w 2703549"/>
              <a:gd name="connsiteY0" fmla="*/ 229501 h 510096"/>
              <a:gd name="connsiteX1" fmla="*/ 1561697 w 2703549"/>
              <a:gd name="connsiteY1" fmla="*/ 52904 h 510096"/>
              <a:gd name="connsiteX2" fmla="*/ 2703549 w 2703549"/>
              <a:gd name="connsiteY2" fmla="*/ 302782 h 510096"/>
              <a:gd name="connsiteX3" fmla="*/ 1552404 w 2703549"/>
              <a:gd name="connsiteY3" fmla="*/ 510096 h 510096"/>
              <a:gd name="connsiteX4" fmla="*/ 383301 w 2703549"/>
              <a:gd name="connsiteY4" fmla="*/ 229501 h 510096"/>
              <a:gd name="connsiteX0" fmla="*/ 0 w 2703549"/>
              <a:gd name="connsiteY0" fmla="*/ 209777 h 510096"/>
              <a:gd name="connsiteX1" fmla="*/ 1486126 w 2703549"/>
              <a:gd name="connsiteY1" fmla="*/ 4 h 510096"/>
              <a:gd name="connsiteX2" fmla="*/ 2701247 w 2703549"/>
              <a:gd name="connsiteY2" fmla="*/ 30532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3549" h="510096" stroke="0" extrusionOk="0">
                <a:moveTo>
                  <a:pt x="383301" y="229501"/>
                </a:moveTo>
                <a:cubicBezTo>
                  <a:pt x="683174" y="129118"/>
                  <a:pt x="1174989" y="40691"/>
                  <a:pt x="1561697" y="52904"/>
                </a:cubicBezTo>
                <a:cubicBezTo>
                  <a:pt x="1948405" y="65117"/>
                  <a:pt x="2410615" y="184825"/>
                  <a:pt x="2703549" y="302782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703549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08313" y="187363"/>
                  <a:pt x="2701247" y="30532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12"/>
          <p:cNvSpPr/>
          <p:nvPr/>
        </p:nvSpPr>
        <p:spPr>
          <a:xfrm rot="14020433">
            <a:off x="208439" y="4699763"/>
            <a:ext cx="3050105" cy="642198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695346 w 2822157"/>
              <a:gd name="connsiteY2" fmla="*/ 304868 h 510096"/>
              <a:gd name="connsiteX0" fmla="*/ 383301 w 2695346"/>
              <a:gd name="connsiteY0" fmla="*/ 229501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383301 w 2695346"/>
              <a:gd name="connsiteY4" fmla="*/ 229501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266416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678832 w 2695346"/>
              <a:gd name="connsiteY4" fmla="*/ 266416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318783 h 562463"/>
              <a:gd name="connsiteX1" fmla="*/ 1561697 w 2695346"/>
              <a:gd name="connsiteY1" fmla="*/ 105271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562707 w 2695346"/>
              <a:gd name="connsiteY1" fmla="*/ 72413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5183 w 2695346"/>
              <a:gd name="connsiteY1" fmla="*/ 127788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171233 w 2695346"/>
              <a:gd name="connsiteY1" fmla="*/ 164688 h 562463"/>
              <a:gd name="connsiteX2" fmla="*/ 1985183 w 2695346"/>
              <a:gd name="connsiteY2" fmla="*/ 127788 h 562463"/>
              <a:gd name="connsiteX3" fmla="*/ 2685069 w 2695346"/>
              <a:gd name="connsiteY3" fmla="*/ 351817 h 562463"/>
              <a:gd name="connsiteX4" fmla="*/ 1552404 w 2695346"/>
              <a:gd name="connsiteY4" fmla="*/ 562463 h 562463"/>
              <a:gd name="connsiteX5" fmla="*/ 678832 w 2695346"/>
              <a:gd name="connsiteY5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5346" h="562463" stroke="0" extrusionOk="0">
                <a:moveTo>
                  <a:pt x="678832" y="318783"/>
                </a:moveTo>
                <a:cubicBezTo>
                  <a:pt x="616320" y="254712"/>
                  <a:pt x="953508" y="196521"/>
                  <a:pt x="1171233" y="164688"/>
                </a:cubicBezTo>
                <a:cubicBezTo>
                  <a:pt x="1388958" y="132856"/>
                  <a:pt x="1732877" y="96600"/>
                  <a:pt x="1985183" y="127788"/>
                </a:cubicBezTo>
                <a:cubicBezTo>
                  <a:pt x="2237489" y="158976"/>
                  <a:pt x="2392135" y="233860"/>
                  <a:pt x="2685069" y="351817"/>
                </a:cubicBezTo>
                <a:lnTo>
                  <a:pt x="1552404" y="562463"/>
                </a:lnTo>
                <a:lnTo>
                  <a:pt x="678832" y="318783"/>
                </a:lnTo>
                <a:close/>
              </a:path>
              <a:path w="2695346" h="562463" fill="none">
                <a:moveTo>
                  <a:pt x="0" y="262144"/>
                </a:moveTo>
                <a:cubicBezTo>
                  <a:pt x="299873" y="161761"/>
                  <a:pt x="1037730" y="-787"/>
                  <a:pt x="1494242" y="2"/>
                </a:cubicBezTo>
                <a:cubicBezTo>
                  <a:pt x="1993650" y="865"/>
                  <a:pt x="2402412" y="239278"/>
                  <a:pt x="2695346" y="35723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12"/>
          <p:cNvSpPr/>
          <p:nvPr/>
        </p:nvSpPr>
        <p:spPr>
          <a:xfrm rot="7573012">
            <a:off x="5362724" y="4227229"/>
            <a:ext cx="2856965" cy="50846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438081 w 2822157"/>
              <a:gd name="connsiteY2" fmla="*/ 124841 h 510096"/>
              <a:gd name="connsiteX0" fmla="*/ 383301 w 2456424"/>
              <a:gd name="connsiteY0" fmla="*/ 229501 h 510096"/>
              <a:gd name="connsiteX1" fmla="*/ 1561697 w 2456424"/>
              <a:gd name="connsiteY1" fmla="*/ 52904 h 510096"/>
              <a:gd name="connsiteX2" fmla="*/ 2456424 w 2456424"/>
              <a:gd name="connsiteY2" fmla="*/ 154289 h 510096"/>
              <a:gd name="connsiteX3" fmla="*/ 1552404 w 2456424"/>
              <a:gd name="connsiteY3" fmla="*/ 510096 h 510096"/>
              <a:gd name="connsiteX4" fmla="*/ 383301 w 2456424"/>
              <a:gd name="connsiteY4" fmla="*/ 229501 h 510096"/>
              <a:gd name="connsiteX0" fmla="*/ 0 w 2456424"/>
              <a:gd name="connsiteY0" fmla="*/ 209777 h 510096"/>
              <a:gd name="connsiteX1" fmla="*/ 1486126 w 2456424"/>
              <a:gd name="connsiteY1" fmla="*/ 4 h 510096"/>
              <a:gd name="connsiteX2" fmla="*/ 2438081 w 2456424"/>
              <a:gd name="connsiteY2" fmla="*/ 124841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6424 w 2458360"/>
              <a:gd name="connsiteY2" fmla="*/ 154289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14500 w 2458360"/>
              <a:gd name="connsiteY1" fmla="*/ 15526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75950 h 496124"/>
              <a:gd name="connsiteX1" fmla="*/ 1514500 w 2458360"/>
              <a:gd name="connsiteY1" fmla="*/ 1554 h 496124"/>
              <a:gd name="connsiteX2" fmla="*/ 2455168 w 2458360"/>
              <a:gd name="connsiteY2" fmla="*/ 200922 h 496124"/>
              <a:gd name="connsiteX3" fmla="*/ 1552404 w 2458360"/>
              <a:gd name="connsiteY3" fmla="*/ 496124 h 496124"/>
              <a:gd name="connsiteX4" fmla="*/ 474465 w 2458360"/>
              <a:gd name="connsiteY4" fmla="*/ 275950 h 496124"/>
              <a:gd name="connsiteX0" fmla="*/ 0 w 2458360"/>
              <a:gd name="connsiteY0" fmla="*/ 195805 h 496124"/>
              <a:gd name="connsiteX1" fmla="*/ 1438570 w 2458360"/>
              <a:gd name="connsiteY1" fmla="*/ 5 h 496124"/>
              <a:gd name="connsiteX2" fmla="*/ 2458360 w 2458360"/>
              <a:gd name="connsiteY2" fmla="*/ 187621 h 49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360" h="496124" stroke="0" extrusionOk="0">
                <a:moveTo>
                  <a:pt x="474465" y="275950"/>
                </a:moveTo>
                <a:cubicBezTo>
                  <a:pt x="753161" y="108068"/>
                  <a:pt x="1184383" y="14059"/>
                  <a:pt x="1514500" y="1554"/>
                </a:cubicBezTo>
                <a:cubicBezTo>
                  <a:pt x="1844617" y="-10951"/>
                  <a:pt x="2162234" y="82965"/>
                  <a:pt x="2455168" y="200922"/>
                </a:cubicBezTo>
                <a:lnTo>
                  <a:pt x="1552404" y="496124"/>
                </a:lnTo>
                <a:lnTo>
                  <a:pt x="474465" y="275950"/>
                </a:lnTo>
                <a:close/>
              </a:path>
              <a:path w="2458360" h="496124" fill="none">
                <a:moveTo>
                  <a:pt x="0" y="195805"/>
                </a:moveTo>
                <a:cubicBezTo>
                  <a:pt x="299873" y="95422"/>
                  <a:pt x="982058" y="-784"/>
                  <a:pt x="1438570" y="5"/>
                </a:cubicBezTo>
                <a:cubicBezTo>
                  <a:pt x="1937978" y="868"/>
                  <a:pt x="2165426" y="69664"/>
                  <a:pt x="2458360" y="1876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12"/>
          <p:cNvSpPr/>
          <p:nvPr/>
        </p:nvSpPr>
        <p:spPr>
          <a:xfrm rot="10967745">
            <a:off x="2854281" y="5643230"/>
            <a:ext cx="2888162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66169 w 2822157"/>
              <a:gd name="connsiteY2" fmla="*/ 189332 h 510096"/>
              <a:gd name="connsiteX0" fmla="*/ 379978 w 2787145"/>
              <a:gd name="connsiteY0" fmla="*/ 295493 h 510096"/>
              <a:gd name="connsiteX1" fmla="*/ 1561697 w 2787145"/>
              <a:gd name="connsiteY1" fmla="*/ 52904 h 510096"/>
              <a:gd name="connsiteX2" fmla="*/ 2787145 w 2787145"/>
              <a:gd name="connsiteY2" fmla="*/ 190992 h 510096"/>
              <a:gd name="connsiteX3" fmla="*/ 1552404 w 2787145"/>
              <a:gd name="connsiteY3" fmla="*/ 510096 h 510096"/>
              <a:gd name="connsiteX4" fmla="*/ 379978 w 2787145"/>
              <a:gd name="connsiteY4" fmla="*/ 295493 h 510096"/>
              <a:gd name="connsiteX0" fmla="*/ 0 w 2787145"/>
              <a:gd name="connsiteY0" fmla="*/ 209777 h 510096"/>
              <a:gd name="connsiteX1" fmla="*/ 1486126 w 2787145"/>
              <a:gd name="connsiteY1" fmla="*/ 4 h 510096"/>
              <a:gd name="connsiteX2" fmla="*/ 2766169 w 2787145"/>
              <a:gd name="connsiteY2" fmla="*/ 189332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145" h="510096" stroke="0" extrusionOk="0">
                <a:moveTo>
                  <a:pt x="379978" y="295493"/>
                </a:moveTo>
                <a:cubicBezTo>
                  <a:pt x="679851" y="195110"/>
                  <a:pt x="1160503" y="70321"/>
                  <a:pt x="1561697" y="52904"/>
                </a:cubicBezTo>
                <a:cubicBezTo>
                  <a:pt x="1962892" y="35487"/>
                  <a:pt x="2494211" y="73035"/>
                  <a:pt x="2787145" y="190992"/>
                </a:cubicBezTo>
                <a:lnTo>
                  <a:pt x="1552404" y="510096"/>
                </a:lnTo>
                <a:lnTo>
                  <a:pt x="379978" y="295493"/>
                </a:lnTo>
                <a:close/>
              </a:path>
              <a:path w="2787145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73235" y="71375"/>
                  <a:pt x="2766169" y="18933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Chart 32"/>
          <p:cNvGraphicFramePr/>
          <p:nvPr>
            <p:extLst>
              <p:ext uri="{D42A27DB-BD31-4B8C-83A1-F6EECF244321}">
                <p14:modId xmlns:p14="http://schemas.microsoft.com/office/powerpoint/2010/main" val="4255050132"/>
              </p:ext>
            </p:extLst>
          </p:nvPr>
        </p:nvGraphicFramePr>
        <p:xfrm>
          <a:off x="1558369" y="289512"/>
          <a:ext cx="1600200" cy="113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 21"/>
          <p:cNvSpPr/>
          <p:nvPr/>
        </p:nvSpPr>
        <p:spPr>
          <a:xfrm rot="16200000">
            <a:off x="6129012" y="3653135"/>
            <a:ext cx="5181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Vladimir Script" panose="03050402040407070305" pitchFamily="66" charset="0"/>
              </a:rPr>
              <a:t>Clean Water Pursuit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795931" y="5106106"/>
            <a:ext cx="757437" cy="619600"/>
            <a:chOff x="752709" y="1270993"/>
            <a:chExt cx="757437" cy="619600"/>
          </a:xfrm>
        </p:grpSpPr>
        <p:sp>
          <p:nvSpPr>
            <p:cNvPr id="46" name="Teardrop 45"/>
            <p:cNvSpPr/>
            <p:nvPr/>
          </p:nvSpPr>
          <p:spPr>
            <a:xfrm rot="18939485">
              <a:off x="752709" y="1270993"/>
              <a:ext cx="618736" cy="619600"/>
            </a:xfrm>
            <a:prstGeom prst="teardrop">
              <a:avLst>
                <a:gd name="adj" fmla="val 126574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4346" y="139612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25606" y="4198541"/>
            <a:ext cx="734081" cy="637161"/>
            <a:chOff x="726630" y="2196020"/>
            <a:chExt cx="734081" cy="637161"/>
          </a:xfrm>
        </p:grpSpPr>
        <p:sp>
          <p:nvSpPr>
            <p:cNvPr id="49" name="Teardrop 48"/>
            <p:cNvSpPr/>
            <p:nvPr/>
          </p:nvSpPr>
          <p:spPr>
            <a:xfrm rot="18939485">
              <a:off x="726630" y="2196020"/>
              <a:ext cx="656301" cy="637161"/>
            </a:xfrm>
            <a:prstGeom prst="teardrop">
              <a:avLst>
                <a:gd name="adj" fmla="val 12657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4911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ASM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90780" y="2198464"/>
            <a:ext cx="762520" cy="644021"/>
            <a:chOff x="752034" y="3106990"/>
            <a:chExt cx="762520" cy="644021"/>
          </a:xfrm>
        </p:grpSpPr>
        <p:sp>
          <p:nvSpPr>
            <p:cNvPr id="52" name="Teardrop 51"/>
            <p:cNvSpPr/>
            <p:nvPr/>
          </p:nvSpPr>
          <p:spPr>
            <a:xfrm rot="18939485">
              <a:off x="752034" y="31069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8754" y="3200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PRT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50090" y="1306105"/>
            <a:ext cx="713864" cy="648862"/>
            <a:chOff x="757976" y="4018969"/>
            <a:chExt cx="713864" cy="648862"/>
          </a:xfrm>
        </p:grpSpPr>
        <p:sp>
          <p:nvSpPr>
            <p:cNvPr id="55" name="Teardrop 5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776978" y="2154529"/>
            <a:ext cx="771965" cy="644021"/>
            <a:chOff x="752035" y="4935790"/>
            <a:chExt cx="771965" cy="644021"/>
          </a:xfrm>
        </p:grpSpPr>
        <p:sp>
          <p:nvSpPr>
            <p:cNvPr id="58" name="Teardrop 57"/>
            <p:cNvSpPr/>
            <p:nvPr/>
          </p:nvSpPr>
          <p:spPr>
            <a:xfrm rot="18939485">
              <a:off x="752035" y="49357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0" y="5040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78595" y="4227378"/>
            <a:ext cx="710009" cy="644021"/>
            <a:chOff x="752907" y="5850190"/>
            <a:chExt cx="710009" cy="644021"/>
          </a:xfrm>
        </p:grpSpPr>
        <p:sp>
          <p:nvSpPr>
            <p:cNvPr id="61" name="Teardrop 60"/>
            <p:cNvSpPr/>
            <p:nvPr/>
          </p:nvSpPr>
          <p:spPr>
            <a:xfrm rot="18939485">
              <a:off x="752907" y="58501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7116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00" y="0"/>
            <a:ext cx="1911361" cy="143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4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111 C 0.025 -0.01087 -0.08768 0.06664 -0.12223 0.12911 C -0.15052 0.16821 -0.1507 0.18325 -0.16094 0.22212 C -0.17414 0.26099 -0.19757 0.33295 -0.20174 0.36303 " pathEditMode="relative" rAng="0" ptsTypes="fsa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18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33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0250" y="227013"/>
            <a:ext cx="7848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is a TMDL?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4922823" cy="454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i.stack.imgur.com/Rkh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50" y="2667000"/>
            <a:ext cx="36195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1563469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TMDL = Total Maximum Daily Load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563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         = Tipping Point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50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Engagement – How do you involve the public?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Are you delivering useful / relevant information?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How can you improve written / verbal products?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72008" y="1524000"/>
            <a:ext cx="713864" cy="648862"/>
            <a:chOff x="757976" y="4018969"/>
            <a:chExt cx="713864" cy="648862"/>
          </a:xfrm>
        </p:grpSpPr>
        <p:sp>
          <p:nvSpPr>
            <p:cNvPr id="15" name="Teardrop 1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  <p:pic>
        <p:nvPicPr>
          <p:cNvPr id="7" name="Picture 6" descr="http://freebeacon.com/wp-content/uploads/2013/08/EPA-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441" r="12409" b="3384"/>
          <a:stretch/>
        </p:blipFill>
        <p:spPr bwMode="auto">
          <a:xfrm>
            <a:off x="7924800" y="5638800"/>
            <a:ext cx="988396" cy="9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???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72008" y="1524000"/>
            <a:ext cx="713864" cy="648862"/>
            <a:chOff x="757976" y="4018969"/>
            <a:chExt cx="713864" cy="648862"/>
          </a:xfrm>
        </p:grpSpPr>
        <p:sp>
          <p:nvSpPr>
            <p:cNvPr id="15" name="Teardrop 1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  <p:pic>
        <p:nvPicPr>
          <p:cNvPr id="7" name="Picture 6" descr="http://freebeacon.com/wp-content/uploads/2013/08/EPA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441" r="12409" b="3384"/>
          <a:stretch/>
        </p:blipFill>
        <p:spPr bwMode="auto">
          <a:xfrm>
            <a:off x="7924800" y="5638800"/>
            <a:ext cx="988396" cy="9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unningdaledentalblog.files.wordpress.com/2013/03/question_graphic_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14600"/>
            <a:ext cx="7745196" cy="272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Engagement – How do we involve </a:t>
            </a:r>
            <a:r>
              <a:rPr lang="en-US" sz="2600" u="sng" dirty="0" smtClean="0"/>
              <a:t>you</a:t>
            </a:r>
            <a:r>
              <a:rPr lang="en-US" sz="2600" dirty="0" smtClean="0"/>
              <a:t>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What’s most useful for you and your organization?</a:t>
            </a:r>
          </a:p>
          <a:p>
            <a:pPr lvl="3">
              <a:lnSpc>
                <a:spcPct val="200000"/>
              </a:lnSpc>
            </a:pPr>
            <a:r>
              <a:rPr lang="en-US" sz="2600" dirty="0" smtClean="0"/>
              <a:t>What words “work” and what do not?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772008" y="1524000"/>
            <a:ext cx="713864" cy="648862"/>
            <a:chOff x="757976" y="4018969"/>
            <a:chExt cx="713864" cy="648862"/>
          </a:xfrm>
        </p:grpSpPr>
        <p:sp>
          <p:nvSpPr>
            <p:cNvPr id="15" name="Teardrop 1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  <p:pic>
        <p:nvPicPr>
          <p:cNvPr id="7" name="Picture 6" descr="http://freebeacon.com/wp-content/uploads/2013/08/EPA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441" r="12409" b="3384"/>
          <a:stretch/>
        </p:blipFill>
        <p:spPr bwMode="auto">
          <a:xfrm>
            <a:off x="7924800" y="5638800"/>
            <a:ext cx="988396" cy="9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928124" y="0"/>
            <a:ext cx="1215876" cy="6860319"/>
          </a:xfrm>
          <a:prstGeom prst="rect">
            <a:avLst/>
          </a:prstGeom>
          <a:solidFill>
            <a:srgbClr val="1F0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086152947"/>
              </p:ext>
            </p:extLst>
          </p:nvPr>
        </p:nvGraphicFramePr>
        <p:xfrm>
          <a:off x="3962400" y="2905704"/>
          <a:ext cx="1295400" cy="104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0"/>
            <a:ext cx="8153400" cy="6860319"/>
            <a:chOff x="0" y="0"/>
            <a:chExt cx="9144000" cy="6860319"/>
          </a:xfrm>
        </p:grpSpPr>
        <p:pic>
          <p:nvPicPr>
            <p:cNvPr id="1028" name="Picture 4" descr="http://instillingvalues.com/board-games/trivia-board-gam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owchart: Extract 3"/>
            <p:cNvSpPr/>
            <p:nvPr/>
          </p:nvSpPr>
          <p:spPr>
            <a:xfrm rot="8988478">
              <a:off x="2378313" y="605735"/>
              <a:ext cx="533400" cy="457200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/>
            <p:cNvSpPr/>
            <p:nvPr/>
          </p:nvSpPr>
          <p:spPr>
            <a:xfrm rot="12331584">
              <a:off x="6320875" y="616234"/>
              <a:ext cx="533400" cy="457200"/>
            </a:xfrm>
            <a:prstGeom prst="flowChartExtract">
              <a:avLst/>
            </a:prstGeom>
            <a:solidFill>
              <a:srgbClr val="7030A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/>
            <p:cNvSpPr/>
            <p:nvPr/>
          </p:nvSpPr>
          <p:spPr>
            <a:xfrm rot="5207986">
              <a:off x="357432" y="3236568"/>
              <a:ext cx="533400" cy="457200"/>
            </a:xfrm>
            <a:prstGeom prst="flowChartExtra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/>
            <p:cNvSpPr/>
            <p:nvPr/>
          </p:nvSpPr>
          <p:spPr>
            <a:xfrm rot="16417034">
              <a:off x="8377638" y="3253924"/>
              <a:ext cx="533400" cy="457200"/>
            </a:xfrm>
            <a:prstGeom prst="flowChartExtra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Extract 9"/>
            <p:cNvSpPr/>
            <p:nvPr/>
          </p:nvSpPr>
          <p:spPr>
            <a:xfrm rot="19756955">
              <a:off x="6327752" y="5781058"/>
              <a:ext cx="533400" cy="457200"/>
            </a:xfrm>
            <a:prstGeom prst="flowChartExtra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Extract 10"/>
            <p:cNvSpPr/>
            <p:nvPr/>
          </p:nvSpPr>
          <p:spPr>
            <a:xfrm rot="1721227">
              <a:off x="2353704" y="5831099"/>
              <a:ext cx="533400" cy="457200"/>
            </a:xfrm>
            <a:prstGeom prst="flowChartExtract">
              <a:avLst/>
            </a:prstGeom>
            <a:solidFill>
              <a:srgbClr val="00B0F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2843582" y="974856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10800000">
            <a:off x="938314" y="1295400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4736495" y="1265172"/>
            <a:ext cx="2533620" cy="1866585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05607 w 2833885"/>
              <a:gd name="connsiteY0" fmla="*/ 1859028 h 1859028"/>
              <a:gd name="connsiteX1" fmla="*/ 0 w 2833885"/>
              <a:gd name="connsiteY1" fmla="*/ 0 h 1859028"/>
              <a:gd name="connsiteX2" fmla="*/ 2833885 w 2833885"/>
              <a:gd name="connsiteY2" fmla="*/ 0 h 1859028"/>
              <a:gd name="connsiteX3" fmla="*/ 1405607 w 2833885"/>
              <a:gd name="connsiteY3" fmla="*/ 1859028 h 1859028"/>
              <a:gd name="connsiteX0" fmla="*/ 1405607 w 2818771"/>
              <a:gd name="connsiteY0" fmla="*/ 1859028 h 1859028"/>
              <a:gd name="connsiteX1" fmla="*/ 0 w 2818771"/>
              <a:gd name="connsiteY1" fmla="*/ 0 h 1859028"/>
              <a:gd name="connsiteX2" fmla="*/ 2818771 w 2818771"/>
              <a:gd name="connsiteY2" fmla="*/ 0 h 1859028"/>
              <a:gd name="connsiteX3" fmla="*/ 1405607 w 2818771"/>
              <a:gd name="connsiteY3" fmla="*/ 1859028 h 1859028"/>
              <a:gd name="connsiteX0" fmla="*/ 1405607 w 2841443"/>
              <a:gd name="connsiteY0" fmla="*/ 1866585 h 1866585"/>
              <a:gd name="connsiteX1" fmla="*/ 0 w 2841443"/>
              <a:gd name="connsiteY1" fmla="*/ 7557 h 1866585"/>
              <a:gd name="connsiteX2" fmla="*/ 2841443 w 2841443"/>
              <a:gd name="connsiteY2" fmla="*/ 0 h 1866585"/>
              <a:gd name="connsiteX3" fmla="*/ 1405607 w 2841443"/>
              <a:gd name="connsiteY3" fmla="*/ 1866585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443" h="1866585">
                <a:moveTo>
                  <a:pt x="1405607" y="1866585"/>
                </a:moveTo>
                <a:lnTo>
                  <a:pt x="0" y="7557"/>
                </a:lnTo>
                <a:lnTo>
                  <a:pt x="2841443" y="0"/>
                </a:lnTo>
                <a:lnTo>
                  <a:pt x="1405607" y="18665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25398" y="3763116"/>
            <a:ext cx="2520142" cy="1851471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28278 w 2833885"/>
              <a:gd name="connsiteY0" fmla="*/ 1851471 h 1851471"/>
              <a:gd name="connsiteX1" fmla="*/ 0 w 2833885"/>
              <a:gd name="connsiteY1" fmla="*/ 0 h 1851471"/>
              <a:gd name="connsiteX2" fmla="*/ 2833885 w 2833885"/>
              <a:gd name="connsiteY2" fmla="*/ 0 h 1851471"/>
              <a:gd name="connsiteX3" fmla="*/ 1428278 w 2833885"/>
              <a:gd name="connsiteY3" fmla="*/ 1851471 h 1851471"/>
              <a:gd name="connsiteX0" fmla="*/ 1428278 w 2826328"/>
              <a:gd name="connsiteY0" fmla="*/ 1851471 h 1851471"/>
              <a:gd name="connsiteX1" fmla="*/ 0 w 2826328"/>
              <a:gd name="connsiteY1" fmla="*/ 0 h 1851471"/>
              <a:gd name="connsiteX2" fmla="*/ 2826328 w 2826328"/>
              <a:gd name="connsiteY2" fmla="*/ 7557 h 1851471"/>
              <a:gd name="connsiteX3" fmla="*/ 1428278 w 2826328"/>
              <a:gd name="connsiteY3" fmla="*/ 1851471 h 18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1851471">
                <a:moveTo>
                  <a:pt x="1428278" y="1851471"/>
                </a:moveTo>
                <a:lnTo>
                  <a:pt x="0" y="0"/>
                </a:lnTo>
                <a:lnTo>
                  <a:pt x="2826328" y="7557"/>
                </a:lnTo>
                <a:lnTo>
                  <a:pt x="1428278" y="1851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743234" y="3774451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800000">
            <a:off x="2843581" y="4084570"/>
            <a:ext cx="2526881" cy="1859029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13164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13164 w 2833885"/>
              <a:gd name="connsiteY3" fmla="*/ 1843915 h 1843915"/>
              <a:gd name="connsiteX0" fmla="*/ 1435835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35835 w 2833885"/>
              <a:gd name="connsiteY3" fmla="*/ 1843915 h 1843915"/>
              <a:gd name="connsiteX0" fmla="*/ 1420721 w 2833885"/>
              <a:gd name="connsiteY0" fmla="*/ 1859029 h 1859029"/>
              <a:gd name="connsiteX1" fmla="*/ 0 w 2833885"/>
              <a:gd name="connsiteY1" fmla="*/ 0 h 1859029"/>
              <a:gd name="connsiteX2" fmla="*/ 2833885 w 2833885"/>
              <a:gd name="connsiteY2" fmla="*/ 0 h 1859029"/>
              <a:gd name="connsiteX3" fmla="*/ 1420721 w 2833885"/>
              <a:gd name="connsiteY3" fmla="*/ 1859029 h 1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59029">
                <a:moveTo>
                  <a:pt x="1420721" y="1859029"/>
                </a:moveTo>
                <a:lnTo>
                  <a:pt x="0" y="0"/>
                </a:lnTo>
                <a:lnTo>
                  <a:pt x="2833885" y="0"/>
                </a:lnTo>
                <a:lnTo>
                  <a:pt x="1420721" y="18590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446020" y="685800"/>
            <a:ext cx="2924443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2157" h="510096" stroke="0" extrusionOk="0">
                <a:moveTo>
                  <a:pt x="383301" y="229501"/>
                </a:moveTo>
                <a:cubicBezTo>
                  <a:pt x="683174" y="129118"/>
                  <a:pt x="1155221" y="50834"/>
                  <a:pt x="1561697" y="52904"/>
                </a:cubicBezTo>
                <a:cubicBezTo>
                  <a:pt x="1968173" y="54974"/>
                  <a:pt x="2529223" y="123967"/>
                  <a:pt x="2822157" y="241924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822157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514109" y="108853"/>
                  <a:pt x="2807043" y="2268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2"/>
          <p:cNvSpPr/>
          <p:nvPr/>
        </p:nvSpPr>
        <p:spPr>
          <a:xfrm rot="18369510">
            <a:off x="208607" y="2030185"/>
            <a:ext cx="2489035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987094"/>
              <a:gd name="connsiteY0" fmla="*/ 229501 h 510096"/>
              <a:gd name="connsiteX1" fmla="*/ 1561697 w 2987094"/>
              <a:gd name="connsiteY1" fmla="*/ 52904 h 510096"/>
              <a:gd name="connsiteX2" fmla="*/ 2822157 w 2987094"/>
              <a:gd name="connsiteY2" fmla="*/ 241924 h 510096"/>
              <a:gd name="connsiteX3" fmla="*/ 1552404 w 2987094"/>
              <a:gd name="connsiteY3" fmla="*/ 510096 h 510096"/>
              <a:gd name="connsiteX4" fmla="*/ 383301 w 2987094"/>
              <a:gd name="connsiteY4" fmla="*/ 229501 h 510096"/>
              <a:gd name="connsiteX0" fmla="*/ 0 w 2987094"/>
              <a:gd name="connsiteY0" fmla="*/ 209777 h 510096"/>
              <a:gd name="connsiteX1" fmla="*/ 1486126 w 2987094"/>
              <a:gd name="connsiteY1" fmla="*/ 4 h 510096"/>
              <a:gd name="connsiteX2" fmla="*/ 2987094 w 2987094"/>
              <a:gd name="connsiteY2" fmla="*/ 252847 h 510096"/>
              <a:gd name="connsiteX0" fmla="*/ 383301 w 2997641"/>
              <a:gd name="connsiteY0" fmla="*/ 229501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383301 w 2997641"/>
              <a:gd name="connsiteY4" fmla="*/ 229501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  <a:gd name="connsiteX0" fmla="*/ 253451 w 2997641"/>
              <a:gd name="connsiteY0" fmla="*/ 309518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253451 w 2997641"/>
              <a:gd name="connsiteY4" fmla="*/ 309518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641" h="510096" stroke="0" extrusionOk="0">
                <a:moveTo>
                  <a:pt x="253451" y="309518"/>
                </a:moveTo>
                <a:cubicBezTo>
                  <a:pt x="553324" y="209135"/>
                  <a:pt x="1104332" y="62215"/>
                  <a:pt x="1561697" y="52904"/>
                </a:cubicBezTo>
                <a:cubicBezTo>
                  <a:pt x="2019062" y="43593"/>
                  <a:pt x="2704707" y="135694"/>
                  <a:pt x="2997641" y="253651"/>
                </a:cubicBezTo>
                <a:lnTo>
                  <a:pt x="1552404" y="510096"/>
                </a:lnTo>
                <a:lnTo>
                  <a:pt x="253451" y="309518"/>
                </a:lnTo>
                <a:close/>
              </a:path>
              <a:path w="2997641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694160" y="134890"/>
                  <a:pt x="2987094" y="25284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12"/>
          <p:cNvSpPr/>
          <p:nvPr/>
        </p:nvSpPr>
        <p:spPr>
          <a:xfrm rot="3205739">
            <a:off x="5227293" y="1789571"/>
            <a:ext cx="2664788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01247 w 2822157"/>
              <a:gd name="connsiteY2" fmla="*/ 305320 h 510096"/>
              <a:gd name="connsiteX0" fmla="*/ 383301 w 2703549"/>
              <a:gd name="connsiteY0" fmla="*/ 229501 h 510096"/>
              <a:gd name="connsiteX1" fmla="*/ 1561697 w 2703549"/>
              <a:gd name="connsiteY1" fmla="*/ 52904 h 510096"/>
              <a:gd name="connsiteX2" fmla="*/ 2703549 w 2703549"/>
              <a:gd name="connsiteY2" fmla="*/ 302782 h 510096"/>
              <a:gd name="connsiteX3" fmla="*/ 1552404 w 2703549"/>
              <a:gd name="connsiteY3" fmla="*/ 510096 h 510096"/>
              <a:gd name="connsiteX4" fmla="*/ 383301 w 2703549"/>
              <a:gd name="connsiteY4" fmla="*/ 229501 h 510096"/>
              <a:gd name="connsiteX0" fmla="*/ 0 w 2703549"/>
              <a:gd name="connsiteY0" fmla="*/ 209777 h 510096"/>
              <a:gd name="connsiteX1" fmla="*/ 1486126 w 2703549"/>
              <a:gd name="connsiteY1" fmla="*/ 4 h 510096"/>
              <a:gd name="connsiteX2" fmla="*/ 2701247 w 2703549"/>
              <a:gd name="connsiteY2" fmla="*/ 30532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3549" h="510096" stroke="0" extrusionOk="0">
                <a:moveTo>
                  <a:pt x="383301" y="229501"/>
                </a:moveTo>
                <a:cubicBezTo>
                  <a:pt x="683174" y="129118"/>
                  <a:pt x="1174989" y="40691"/>
                  <a:pt x="1561697" y="52904"/>
                </a:cubicBezTo>
                <a:cubicBezTo>
                  <a:pt x="1948405" y="65117"/>
                  <a:pt x="2410615" y="184825"/>
                  <a:pt x="2703549" y="302782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703549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08313" y="187363"/>
                  <a:pt x="2701247" y="30532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12"/>
          <p:cNvSpPr/>
          <p:nvPr/>
        </p:nvSpPr>
        <p:spPr>
          <a:xfrm rot="14020433">
            <a:off x="208439" y="4699763"/>
            <a:ext cx="3050105" cy="642198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695346 w 2822157"/>
              <a:gd name="connsiteY2" fmla="*/ 304868 h 510096"/>
              <a:gd name="connsiteX0" fmla="*/ 383301 w 2695346"/>
              <a:gd name="connsiteY0" fmla="*/ 229501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383301 w 2695346"/>
              <a:gd name="connsiteY4" fmla="*/ 229501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266416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678832 w 2695346"/>
              <a:gd name="connsiteY4" fmla="*/ 266416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318783 h 562463"/>
              <a:gd name="connsiteX1" fmla="*/ 1561697 w 2695346"/>
              <a:gd name="connsiteY1" fmla="*/ 105271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562707 w 2695346"/>
              <a:gd name="connsiteY1" fmla="*/ 72413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5183 w 2695346"/>
              <a:gd name="connsiteY1" fmla="*/ 127788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171233 w 2695346"/>
              <a:gd name="connsiteY1" fmla="*/ 164688 h 562463"/>
              <a:gd name="connsiteX2" fmla="*/ 1985183 w 2695346"/>
              <a:gd name="connsiteY2" fmla="*/ 127788 h 562463"/>
              <a:gd name="connsiteX3" fmla="*/ 2685069 w 2695346"/>
              <a:gd name="connsiteY3" fmla="*/ 351817 h 562463"/>
              <a:gd name="connsiteX4" fmla="*/ 1552404 w 2695346"/>
              <a:gd name="connsiteY4" fmla="*/ 562463 h 562463"/>
              <a:gd name="connsiteX5" fmla="*/ 678832 w 2695346"/>
              <a:gd name="connsiteY5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5346" h="562463" stroke="0" extrusionOk="0">
                <a:moveTo>
                  <a:pt x="678832" y="318783"/>
                </a:moveTo>
                <a:cubicBezTo>
                  <a:pt x="616320" y="254712"/>
                  <a:pt x="953508" y="196521"/>
                  <a:pt x="1171233" y="164688"/>
                </a:cubicBezTo>
                <a:cubicBezTo>
                  <a:pt x="1388958" y="132856"/>
                  <a:pt x="1732877" y="96600"/>
                  <a:pt x="1985183" y="127788"/>
                </a:cubicBezTo>
                <a:cubicBezTo>
                  <a:pt x="2237489" y="158976"/>
                  <a:pt x="2392135" y="233860"/>
                  <a:pt x="2685069" y="351817"/>
                </a:cubicBezTo>
                <a:lnTo>
                  <a:pt x="1552404" y="562463"/>
                </a:lnTo>
                <a:lnTo>
                  <a:pt x="678832" y="318783"/>
                </a:lnTo>
                <a:close/>
              </a:path>
              <a:path w="2695346" h="562463" fill="none">
                <a:moveTo>
                  <a:pt x="0" y="262144"/>
                </a:moveTo>
                <a:cubicBezTo>
                  <a:pt x="299873" y="161761"/>
                  <a:pt x="1037730" y="-787"/>
                  <a:pt x="1494242" y="2"/>
                </a:cubicBezTo>
                <a:cubicBezTo>
                  <a:pt x="1993650" y="865"/>
                  <a:pt x="2402412" y="239278"/>
                  <a:pt x="2695346" y="35723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12"/>
          <p:cNvSpPr/>
          <p:nvPr/>
        </p:nvSpPr>
        <p:spPr>
          <a:xfrm rot="7573012">
            <a:off x="5362724" y="4227229"/>
            <a:ext cx="2856965" cy="50846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438081 w 2822157"/>
              <a:gd name="connsiteY2" fmla="*/ 124841 h 510096"/>
              <a:gd name="connsiteX0" fmla="*/ 383301 w 2456424"/>
              <a:gd name="connsiteY0" fmla="*/ 229501 h 510096"/>
              <a:gd name="connsiteX1" fmla="*/ 1561697 w 2456424"/>
              <a:gd name="connsiteY1" fmla="*/ 52904 h 510096"/>
              <a:gd name="connsiteX2" fmla="*/ 2456424 w 2456424"/>
              <a:gd name="connsiteY2" fmla="*/ 154289 h 510096"/>
              <a:gd name="connsiteX3" fmla="*/ 1552404 w 2456424"/>
              <a:gd name="connsiteY3" fmla="*/ 510096 h 510096"/>
              <a:gd name="connsiteX4" fmla="*/ 383301 w 2456424"/>
              <a:gd name="connsiteY4" fmla="*/ 229501 h 510096"/>
              <a:gd name="connsiteX0" fmla="*/ 0 w 2456424"/>
              <a:gd name="connsiteY0" fmla="*/ 209777 h 510096"/>
              <a:gd name="connsiteX1" fmla="*/ 1486126 w 2456424"/>
              <a:gd name="connsiteY1" fmla="*/ 4 h 510096"/>
              <a:gd name="connsiteX2" fmla="*/ 2438081 w 2456424"/>
              <a:gd name="connsiteY2" fmla="*/ 124841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6424 w 2458360"/>
              <a:gd name="connsiteY2" fmla="*/ 154289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14500 w 2458360"/>
              <a:gd name="connsiteY1" fmla="*/ 15526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75950 h 496124"/>
              <a:gd name="connsiteX1" fmla="*/ 1514500 w 2458360"/>
              <a:gd name="connsiteY1" fmla="*/ 1554 h 496124"/>
              <a:gd name="connsiteX2" fmla="*/ 2455168 w 2458360"/>
              <a:gd name="connsiteY2" fmla="*/ 200922 h 496124"/>
              <a:gd name="connsiteX3" fmla="*/ 1552404 w 2458360"/>
              <a:gd name="connsiteY3" fmla="*/ 496124 h 496124"/>
              <a:gd name="connsiteX4" fmla="*/ 474465 w 2458360"/>
              <a:gd name="connsiteY4" fmla="*/ 275950 h 496124"/>
              <a:gd name="connsiteX0" fmla="*/ 0 w 2458360"/>
              <a:gd name="connsiteY0" fmla="*/ 195805 h 496124"/>
              <a:gd name="connsiteX1" fmla="*/ 1438570 w 2458360"/>
              <a:gd name="connsiteY1" fmla="*/ 5 h 496124"/>
              <a:gd name="connsiteX2" fmla="*/ 2458360 w 2458360"/>
              <a:gd name="connsiteY2" fmla="*/ 187621 h 49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360" h="496124" stroke="0" extrusionOk="0">
                <a:moveTo>
                  <a:pt x="474465" y="275950"/>
                </a:moveTo>
                <a:cubicBezTo>
                  <a:pt x="753161" y="108068"/>
                  <a:pt x="1184383" y="14059"/>
                  <a:pt x="1514500" y="1554"/>
                </a:cubicBezTo>
                <a:cubicBezTo>
                  <a:pt x="1844617" y="-10951"/>
                  <a:pt x="2162234" y="82965"/>
                  <a:pt x="2455168" y="200922"/>
                </a:cubicBezTo>
                <a:lnTo>
                  <a:pt x="1552404" y="496124"/>
                </a:lnTo>
                <a:lnTo>
                  <a:pt x="474465" y="275950"/>
                </a:lnTo>
                <a:close/>
              </a:path>
              <a:path w="2458360" h="496124" fill="none">
                <a:moveTo>
                  <a:pt x="0" y="195805"/>
                </a:moveTo>
                <a:cubicBezTo>
                  <a:pt x="299873" y="95422"/>
                  <a:pt x="982058" y="-784"/>
                  <a:pt x="1438570" y="5"/>
                </a:cubicBezTo>
                <a:cubicBezTo>
                  <a:pt x="1937978" y="868"/>
                  <a:pt x="2165426" y="69664"/>
                  <a:pt x="2458360" y="1876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12"/>
          <p:cNvSpPr/>
          <p:nvPr/>
        </p:nvSpPr>
        <p:spPr>
          <a:xfrm rot="10967745">
            <a:off x="2854281" y="5643230"/>
            <a:ext cx="2888162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66169 w 2822157"/>
              <a:gd name="connsiteY2" fmla="*/ 189332 h 510096"/>
              <a:gd name="connsiteX0" fmla="*/ 379978 w 2787145"/>
              <a:gd name="connsiteY0" fmla="*/ 295493 h 510096"/>
              <a:gd name="connsiteX1" fmla="*/ 1561697 w 2787145"/>
              <a:gd name="connsiteY1" fmla="*/ 52904 h 510096"/>
              <a:gd name="connsiteX2" fmla="*/ 2787145 w 2787145"/>
              <a:gd name="connsiteY2" fmla="*/ 190992 h 510096"/>
              <a:gd name="connsiteX3" fmla="*/ 1552404 w 2787145"/>
              <a:gd name="connsiteY3" fmla="*/ 510096 h 510096"/>
              <a:gd name="connsiteX4" fmla="*/ 379978 w 2787145"/>
              <a:gd name="connsiteY4" fmla="*/ 295493 h 510096"/>
              <a:gd name="connsiteX0" fmla="*/ 0 w 2787145"/>
              <a:gd name="connsiteY0" fmla="*/ 209777 h 510096"/>
              <a:gd name="connsiteX1" fmla="*/ 1486126 w 2787145"/>
              <a:gd name="connsiteY1" fmla="*/ 4 h 510096"/>
              <a:gd name="connsiteX2" fmla="*/ 2766169 w 2787145"/>
              <a:gd name="connsiteY2" fmla="*/ 189332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145" h="510096" stroke="0" extrusionOk="0">
                <a:moveTo>
                  <a:pt x="379978" y="295493"/>
                </a:moveTo>
                <a:cubicBezTo>
                  <a:pt x="679851" y="195110"/>
                  <a:pt x="1160503" y="70321"/>
                  <a:pt x="1561697" y="52904"/>
                </a:cubicBezTo>
                <a:cubicBezTo>
                  <a:pt x="1962892" y="35487"/>
                  <a:pt x="2494211" y="73035"/>
                  <a:pt x="2787145" y="190992"/>
                </a:cubicBezTo>
                <a:lnTo>
                  <a:pt x="1552404" y="510096"/>
                </a:lnTo>
                <a:lnTo>
                  <a:pt x="379978" y="295493"/>
                </a:lnTo>
                <a:close/>
              </a:path>
              <a:path w="2787145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73235" y="71375"/>
                  <a:pt x="2766169" y="18933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Chart 33"/>
          <p:cNvGraphicFramePr/>
          <p:nvPr>
            <p:extLst>
              <p:ext uri="{D42A27DB-BD31-4B8C-83A1-F6EECF244321}">
                <p14:modId xmlns:p14="http://schemas.microsoft.com/office/powerpoint/2010/main" val="315199680"/>
              </p:ext>
            </p:extLst>
          </p:nvPr>
        </p:nvGraphicFramePr>
        <p:xfrm>
          <a:off x="-152400" y="2827587"/>
          <a:ext cx="1472361" cy="113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 21"/>
          <p:cNvSpPr/>
          <p:nvPr/>
        </p:nvSpPr>
        <p:spPr>
          <a:xfrm rot="16200000">
            <a:off x="6129012" y="3653135"/>
            <a:ext cx="5181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Vladimir Script" panose="03050402040407070305" pitchFamily="66" charset="0"/>
              </a:rPr>
              <a:t>Clean Water Pursuit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795931" y="5106106"/>
            <a:ext cx="757437" cy="619600"/>
            <a:chOff x="752709" y="1270993"/>
            <a:chExt cx="757437" cy="619600"/>
          </a:xfrm>
        </p:grpSpPr>
        <p:sp>
          <p:nvSpPr>
            <p:cNvPr id="46" name="Teardrop 45"/>
            <p:cNvSpPr/>
            <p:nvPr/>
          </p:nvSpPr>
          <p:spPr>
            <a:xfrm rot="18939485">
              <a:off x="752709" y="1270993"/>
              <a:ext cx="618736" cy="619600"/>
            </a:xfrm>
            <a:prstGeom prst="teardrop">
              <a:avLst>
                <a:gd name="adj" fmla="val 126574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4346" y="139612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25606" y="4198541"/>
            <a:ext cx="734081" cy="637161"/>
            <a:chOff x="726630" y="2196020"/>
            <a:chExt cx="734081" cy="637161"/>
          </a:xfrm>
        </p:grpSpPr>
        <p:sp>
          <p:nvSpPr>
            <p:cNvPr id="49" name="Teardrop 48"/>
            <p:cNvSpPr/>
            <p:nvPr/>
          </p:nvSpPr>
          <p:spPr>
            <a:xfrm rot="18939485">
              <a:off x="726630" y="2196020"/>
              <a:ext cx="656301" cy="637161"/>
            </a:xfrm>
            <a:prstGeom prst="teardrop">
              <a:avLst>
                <a:gd name="adj" fmla="val 12657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4911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ASM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90780" y="2198464"/>
            <a:ext cx="762520" cy="644021"/>
            <a:chOff x="752034" y="3106990"/>
            <a:chExt cx="762520" cy="644021"/>
          </a:xfrm>
        </p:grpSpPr>
        <p:sp>
          <p:nvSpPr>
            <p:cNvPr id="52" name="Teardrop 51"/>
            <p:cNvSpPr/>
            <p:nvPr/>
          </p:nvSpPr>
          <p:spPr>
            <a:xfrm rot="18939485">
              <a:off x="752034" y="31069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8754" y="3200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PRT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50090" y="1306105"/>
            <a:ext cx="713864" cy="648862"/>
            <a:chOff x="757976" y="4018969"/>
            <a:chExt cx="713864" cy="648862"/>
          </a:xfrm>
        </p:grpSpPr>
        <p:sp>
          <p:nvSpPr>
            <p:cNvPr id="55" name="Teardrop 5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776978" y="2154529"/>
            <a:ext cx="771965" cy="644021"/>
            <a:chOff x="752035" y="4935790"/>
            <a:chExt cx="771965" cy="644021"/>
          </a:xfrm>
        </p:grpSpPr>
        <p:sp>
          <p:nvSpPr>
            <p:cNvPr id="58" name="Teardrop 57"/>
            <p:cNvSpPr/>
            <p:nvPr/>
          </p:nvSpPr>
          <p:spPr>
            <a:xfrm rot="18939485">
              <a:off x="752035" y="49357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0" y="5040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78595" y="4227378"/>
            <a:ext cx="710009" cy="644021"/>
            <a:chOff x="752907" y="5850190"/>
            <a:chExt cx="710009" cy="644021"/>
          </a:xfrm>
        </p:grpSpPr>
        <p:sp>
          <p:nvSpPr>
            <p:cNvPr id="61" name="Teardrop 60"/>
            <p:cNvSpPr/>
            <p:nvPr/>
          </p:nvSpPr>
          <p:spPr>
            <a:xfrm rot="18939485">
              <a:off x="752907" y="58501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7116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800" y="0"/>
            <a:ext cx="1911361" cy="143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43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5854E-6 L 0.37986 0.0099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93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Graphic spid="34" grpId="1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600" dirty="0" smtClean="0"/>
              <a:t>Prioritization – Focus on what’s important</a:t>
            </a:r>
            <a:endParaRPr lang="en-US" sz="2600" dirty="0"/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/>
              <a:t>Assessment – Collecting priority data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/>
              <a:t>Protection – An idea worth investigating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Alternatives – Useful tools if the need arises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/>
              <a:t>Integration – Breaking down CWA silos</a:t>
            </a:r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 smtClean="0"/>
              <a:t>Engagement – Clearer, simpler language</a:t>
            </a:r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752709" y="1270993"/>
            <a:ext cx="757437" cy="619600"/>
            <a:chOff x="752709" y="1270993"/>
            <a:chExt cx="757437" cy="619600"/>
          </a:xfrm>
        </p:grpSpPr>
        <p:sp>
          <p:nvSpPr>
            <p:cNvPr id="2" name="Teardrop 1"/>
            <p:cNvSpPr/>
            <p:nvPr/>
          </p:nvSpPr>
          <p:spPr>
            <a:xfrm rot="18939485">
              <a:off x="752709" y="1270993"/>
              <a:ext cx="618736" cy="619600"/>
            </a:xfrm>
            <a:prstGeom prst="teardrop">
              <a:avLst>
                <a:gd name="adj" fmla="val 126574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4346" y="139612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6630" y="2196020"/>
            <a:ext cx="734081" cy="637161"/>
            <a:chOff x="726630" y="2196020"/>
            <a:chExt cx="734081" cy="637161"/>
          </a:xfrm>
        </p:grpSpPr>
        <p:sp>
          <p:nvSpPr>
            <p:cNvPr id="11" name="Teardrop 10"/>
            <p:cNvSpPr/>
            <p:nvPr/>
          </p:nvSpPr>
          <p:spPr>
            <a:xfrm rot="18939485">
              <a:off x="726630" y="2196020"/>
              <a:ext cx="656301" cy="637161"/>
            </a:xfrm>
            <a:prstGeom prst="teardrop">
              <a:avLst>
                <a:gd name="adj" fmla="val 12657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4911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ASM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2034" y="3106990"/>
            <a:ext cx="762520" cy="644021"/>
            <a:chOff x="752034" y="3106990"/>
            <a:chExt cx="762520" cy="644021"/>
          </a:xfrm>
        </p:grpSpPr>
        <p:sp>
          <p:nvSpPr>
            <p:cNvPr id="13" name="Teardrop 12"/>
            <p:cNvSpPr/>
            <p:nvPr/>
          </p:nvSpPr>
          <p:spPr>
            <a:xfrm rot="18939485">
              <a:off x="752034" y="31069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8754" y="3200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PRT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7976" y="4018969"/>
            <a:ext cx="713864" cy="648862"/>
            <a:chOff x="757976" y="4018969"/>
            <a:chExt cx="713864" cy="648862"/>
          </a:xfrm>
        </p:grpSpPr>
        <p:sp>
          <p:nvSpPr>
            <p:cNvPr id="15" name="Teardrop 1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2035" y="4935790"/>
            <a:ext cx="771965" cy="644021"/>
            <a:chOff x="752035" y="4935790"/>
            <a:chExt cx="771965" cy="644021"/>
          </a:xfrm>
        </p:grpSpPr>
        <p:sp>
          <p:nvSpPr>
            <p:cNvPr id="17" name="Teardrop 16"/>
            <p:cNvSpPr/>
            <p:nvPr/>
          </p:nvSpPr>
          <p:spPr>
            <a:xfrm rot="18939485">
              <a:off x="752035" y="49357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5040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907" y="5850190"/>
            <a:ext cx="710009" cy="644021"/>
            <a:chOff x="752907" y="5850190"/>
            <a:chExt cx="710009" cy="644021"/>
          </a:xfrm>
        </p:grpSpPr>
        <p:sp>
          <p:nvSpPr>
            <p:cNvPr id="18" name="Teardrop 17"/>
            <p:cNvSpPr/>
            <p:nvPr/>
          </p:nvSpPr>
          <p:spPr>
            <a:xfrm rot="18939485">
              <a:off x="752907" y="58501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7116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90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buNone/>
            </a:pPr>
            <a:r>
              <a:rPr lang="en-US" sz="1400" dirty="0" smtClean="0"/>
              <a:t>	</a:t>
            </a:r>
          </a:p>
          <a:p>
            <a:pPr marL="1371600" lvl="3" indent="0">
              <a:buNone/>
            </a:pPr>
            <a:endParaRPr lang="en-US" sz="1400" dirty="0" smtClean="0"/>
          </a:p>
          <a:p>
            <a:pPr marL="1371600" lvl="3" indent="0">
              <a:buNone/>
            </a:pPr>
            <a:endParaRPr lang="en-US" sz="1400" dirty="0"/>
          </a:p>
          <a:p>
            <a:pPr marL="1371600" lvl="3" indent="0" algn="ctr">
              <a:buNone/>
            </a:pPr>
            <a:endParaRPr lang="en-US" sz="1400" dirty="0"/>
          </a:p>
          <a:p>
            <a:pPr marL="1371600" lvl="3" indent="0" algn="ctr">
              <a:buNone/>
            </a:pPr>
            <a:r>
              <a:rPr lang="en-US" sz="2800" b="1" dirty="0" smtClean="0"/>
              <a:t>  </a:t>
            </a:r>
          </a:p>
          <a:p>
            <a:pPr lvl="2"/>
            <a:r>
              <a:rPr lang="en-US" b="1" dirty="0" smtClean="0"/>
              <a:t>Amy Feingold – Game Master </a:t>
            </a:r>
          </a:p>
          <a:p>
            <a:pPr marL="1371600" lvl="3" indent="0">
              <a:buNone/>
            </a:pPr>
            <a:r>
              <a:rPr lang="en-US" sz="2400" b="1" dirty="0" smtClean="0"/>
              <a:t>EPA R4 – </a:t>
            </a:r>
            <a:r>
              <a:rPr lang="en-US" sz="2400" b="1" dirty="0" smtClean="0">
                <a:hlinkClick r:id="rId3"/>
              </a:rPr>
              <a:t>feingold.amy@epa.gov</a:t>
            </a:r>
            <a:r>
              <a:rPr lang="en-US" sz="2400" b="1" dirty="0" smtClean="0"/>
              <a:t> </a:t>
            </a:r>
          </a:p>
          <a:p>
            <a:pPr marL="1371600" lvl="3" indent="0">
              <a:buNone/>
            </a:pPr>
            <a:endParaRPr lang="en-US" sz="1000" b="1" dirty="0"/>
          </a:p>
          <a:p>
            <a:pPr lvl="2"/>
            <a:r>
              <a:rPr lang="en-US" b="1" dirty="0" smtClean="0"/>
              <a:t>Julie Espy – WQ Assessment Program Administrator</a:t>
            </a:r>
          </a:p>
          <a:p>
            <a:pPr marL="1371600" lvl="3" indent="0">
              <a:buNone/>
            </a:pPr>
            <a:r>
              <a:rPr lang="en-US" sz="2400" b="1" dirty="0" smtClean="0"/>
              <a:t>Florida DEP – </a:t>
            </a:r>
            <a:r>
              <a:rPr lang="en-US" sz="2400" b="1" dirty="0" smtClean="0">
                <a:hlinkClick r:id="rId4"/>
              </a:rPr>
              <a:t>julie.espy@dep.state.fl.us</a:t>
            </a:r>
            <a:r>
              <a:rPr lang="en-US" sz="2400" b="1" dirty="0" smtClean="0"/>
              <a:t> </a:t>
            </a:r>
          </a:p>
          <a:p>
            <a:pPr marL="1371600" lvl="3" indent="0">
              <a:buNone/>
            </a:pPr>
            <a:endParaRPr lang="en-US" sz="1000" b="1" dirty="0"/>
          </a:p>
          <a:p>
            <a:pPr lvl="2"/>
            <a:r>
              <a:rPr lang="en-US" b="1" dirty="0" smtClean="0"/>
              <a:t>Jeff Berckes – TMDL Program Coordinator</a:t>
            </a:r>
          </a:p>
          <a:p>
            <a:pPr marL="1371600" lvl="3" indent="0">
              <a:buNone/>
            </a:pPr>
            <a:r>
              <a:rPr lang="en-US" sz="2400" b="1" dirty="0" smtClean="0"/>
              <a:t>Iowa DNR - </a:t>
            </a:r>
            <a:r>
              <a:rPr lang="en-US" sz="2400" b="1" dirty="0" smtClean="0">
                <a:hlinkClick r:id="rId5"/>
              </a:rPr>
              <a:t>jeff.berckes@dnr.iowa.gov</a:t>
            </a:r>
            <a:r>
              <a:rPr lang="en-US" sz="2400" b="1" dirty="0" smtClean="0"/>
              <a:t> </a:t>
            </a:r>
            <a:endParaRPr lang="en-US" sz="2400" b="1" dirty="0"/>
          </a:p>
        </p:txBody>
      </p:sp>
      <p:sp>
        <p:nvSpPr>
          <p:cNvPr id="29" name="Teardrop 28"/>
          <p:cNvSpPr/>
          <p:nvPr/>
        </p:nvSpPr>
        <p:spPr>
          <a:xfrm rot="18939485">
            <a:off x="6758605" y="1967419"/>
            <a:ext cx="656301" cy="637161"/>
          </a:xfrm>
          <a:prstGeom prst="teardrop">
            <a:avLst>
              <a:gd name="adj" fmla="val 126574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28" name="Teardrop 27"/>
          <p:cNvSpPr/>
          <p:nvPr/>
        </p:nvSpPr>
        <p:spPr>
          <a:xfrm rot="18939485">
            <a:off x="6224418" y="1270993"/>
            <a:ext cx="618736" cy="619600"/>
          </a:xfrm>
          <a:prstGeom prst="teardrop">
            <a:avLst>
              <a:gd name="adj" fmla="val 126574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524018814"/>
              </p:ext>
            </p:extLst>
          </p:nvPr>
        </p:nvGraphicFramePr>
        <p:xfrm>
          <a:off x="3733800" y="1430084"/>
          <a:ext cx="1472361" cy="113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ardrop 29"/>
          <p:cNvSpPr/>
          <p:nvPr/>
        </p:nvSpPr>
        <p:spPr>
          <a:xfrm rot="18939485">
            <a:off x="7371601" y="1278305"/>
            <a:ext cx="649282" cy="644021"/>
          </a:xfrm>
          <a:prstGeom prst="teardrop">
            <a:avLst>
              <a:gd name="adj" fmla="val 12657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31" name="Teardrop 30"/>
          <p:cNvSpPr/>
          <p:nvPr/>
        </p:nvSpPr>
        <p:spPr>
          <a:xfrm rot="18939485">
            <a:off x="1125600" y="1275767"/>
            <a:ext cx="644326" cy="648862"/>
          </a:xfrm>
          <a:prstGeom prst="teardrop">
            <a:avLst>
              <a:gd name="adj" fmla="val 126574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32" name="Teardrop 31"/>
          <p:cNvSpPr/>
          <p:nvPr/>
        </p:nvSpPr>
        <p:spPr>
          <a:xfrm rot="18939485">
            <a:off x="1666519" y="1875195"/>
            <a:ext cx="649282" cy="644021"/>
          </a:xfrm>
          <a:prstGeom prst="teardrop">
            <a:avLst>
              <a:gd name="adj" fmla="val 12657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33" name="Teardrop 32"/>
          <p:cNvSpPr/>
          <p:nvPr/>
        </p:nvSpPr>
        <p:spPr>
          <a:xfrm rot="18939485">
            <a:off x="2256755" y="1220482"/>
            <a:ext cx="649282" cy="644021"/>
          </a:xfrm>
          <a:prstGeom prst="teardrop">
            <a:avLst>
              <a:gd name="adj" fmla="val 12657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34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303(d)/TMDL </a:t>
            </a:r>
            <a:r>
              <a:rPr lang="en-US" dirty="0"/>
              <a:t>Program Vision: </a:t>
            </a:r>
            <a:br>
              <a:rPr lang="en-US" dirty="0"/>
            </a:br>
            <a:r>
              <a:rPr lang="en-US" i="1" dirty="0"/>
              <a:t>A Refresh of Program Focus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CWA </a:t>
            </a:r>
            <a:r>
              <a:rPr lang="en-US" dirty="0"/>
              <a:t>303(d) program has evolved </a:t>
            </a:r>
            <a:endParaRPr lang="en-US" dirty="0" smtClean="0"/>
          </a:p>
          <a:p>
            <a:r>
              <a:rPr lang="en-US" dirty="0" smtClean="0"/>
              <a:t>Builds </a:t>
            </a:r>
            <a:r>
              <a:rPr lang="en-US" dirty="0"/>
              <a:t>on lessons </a:t>
            </a:r>
            <a:r>
              <a:rPr lang="en-US" dirty="0" smtClean="0"/>
              <a:t>learned</a:t>
            </a:r>
            <a:endParaRPr lang="en-US" dirty="0"/>
          </a:p>
          <a:p>
            <a:r>
              <a:rPr lang="en-US" dirty="0" smtClean="0"/>
              <a:t>Not </a:t>
            </a:r>
            <a:r>
              <a:rPr lang="en-US" dirty="0"/>
              <a:t>a </a:t>
            </a:r>
            <a:r>
              <a:rPr lang="en-US" dirty="0" smtClean="0"/>
              <a:t>change to CWA requirements</a:t>
            </a:r>
            <a:endParaRPr lang="en-US" dirty="0"/>
          </a:p>
          <a:p>
            <a:r>
              <a:rPr lang="en-US" dirty="0" smtClean="0"/>
              <a:t>Highlights flexibility for states </a:t>
            </a:r>
          </a:p>
          <a:p>
            <a:r>
              <a:rPr lang="en-US" dirty="0" smtClean="0"/>
              <a:t>Coordination </a:t>
            </a:r>
            <a:r>
              <a:rPr lang="en-US" dirty="0"/>
              <a:t>and focus for </a:t>
            </a:r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/>
          </a:p>
          <a:p>
            <a:pPr marL="914400" lvl="2" indent="0" algn="ctr">
              <a:buNone/>
            </a:pPr>
            <a:r>
              <a:rPr lang="en-US" sz="1800" dirty="0">
                <a:latin typeface="Viner Hand ITC" panose="03070502030502020203" pitchFamily="66" charset="0"/>
              </a:rPr>
              <a:t>~The New 303(d) Vision</a:t>
            </a:r>
          </a:p>
          <a:p>
            <a:pPr marL="1371600" lvl="3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600" dirty="0"/>
              <a:t>Prioritization – </a:t>
            </a:r>
            <a:r>
              <a:rPr lang="en-US" sz="2600" dirty="0" smtClean="0"/>
              <a:t>Where do you focus first?</a:t>
            </a:r>
            <a:endParaRPr lang="en-US" sz="2600" dirty="0"/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/>
              <a:t>Assessment – How do </a:t>
            </a:r>
            <a:r>
              <a:rPr lang="en-US" sz="2600" dirty="0" smtClean="0"/>
              <a:t>you track priority areas?</a:t>
            </a:r>
            <a:endParaRPr lang="en-US" sz="2600" dirty="0"/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/>
              <a:t>Protection – How to protect high quality resources</a:t>
            </a:r>
            <a:r>
              <a:rPr lang="en-US" sz="2600" dirty="0" smtClean="0"/>
              <a:t>? Alternatives –  What is the most </a:t>
            </a:r>
            <a:r>
              <a:rPr lang="en-US" sz="2600" dirty="0"/>
              <a:t>effective </a:t>
            </a:r>
            <a:r>
              <a:rPr lang="en-US" sz="2600" dirty="0" smtClean="0"/>
              <a:t>path? Integration </a:t>
            </a:r>
            <a:r>
              <a:rPr lang="en-US" sz="2600" dirty="0"/>
              <a:t>– </a:t>
            </a:r>
            <a:r>
              <a:rPr lang="en-US" sz="2600" dirty="0" smtClean="0"/>
              <a:t>How do you work with partners?</a:t>
            </a:r>
            <a:endParaRPr lang="en-US" sz="2600" dirty="0"/>
          </a:p>
          <a:p>
            <a:pPr marL="1371600" lvl="3" indent="0">
              <a:lnSpc>
                <a:spcPct val="200000"/>
              </a:lnSpc>
              <a:buNone/>
            </a:pPr>
            <a:r>
              <a:rPr lang="en-US" sz="2600" dirty="0"/>
              <a:t>Engagement – </a:t>
            </a:r>
            <a:r>
              <a:rPr lang="en-US" sz="2600" dirty="0" smtClean="0"/>
              <a:t>How do you involve the public?</a:t>
            </a:r>
            <a:endParaRPr lang="en-US" sz="2600" dirty="0"/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752709" y="1270993"/>
            <a:ext cx="757437" cy="619600"/>
            <a:chOff x="752709" y="1270993"/>
            <a:chExt cx="757437" cy="619600"/>
          </a:xfrm>
        </p:grpSpPr>
        <p:sp>
          <p:nvSpPr>
            <p:cNvPr id="2" name="Teardrop 1"/>
            <p:cNvSpPr/>
            <p:nvPr/>
          </p:nvSpPr>
          <p:spPr>
            <a:xfrm rot="18939485">
              <a:off x="752709" y="1270993"/>
              <a:ext cx="618736" cy="619600"/>
            </a:xfrm>
            <a:prstGeom prst="teardrop">
              <a:avLst>
                <a:gd name="adj" fmla="val 126574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4346" y="139612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6630" y="2196020"/>
            <a:ext cx="734081" cy="637161"/>
            <a:chOff x="726630" y="2196020"/>
            <a:chExt cx="734081" cy="637161"/>
          </a:xfrm>
        </p:grpSpPr>
        <p:sp>
          <p:nvSpPr>
            <p:cNvPr id="11" name="Teardrop 10"/>
            <p:cNvSpPr/>
            <p:nvPr/>
          </p:nvSpPr>
          <p:spPr>
            <a:xfrm rot="18939485">
              <a:off x="726630" y="2196020"/>
              <a:ext cx="656301" cy="637161"/>
            </a:xfrm>
            <a:prstGeom prst="teardrop">
              <a:avLst>
                <a:gd name="adj" fmla="val 12657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4911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ASM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2034" y="3106990"/>
            <a:ext cx="762520" cy="644021"/>
            <a:chOff x="752034" y="3106990"/>
            <a:chExt cx="762520" cy="644021"/>
          </a:xfrm>
        </p:grpSpPr>
        <p:sp>
          <p:nvSpPr>
            <p:cNvPr id="13" name="Teardrop 12"/>
            <p:cNvSpPr/>
            <p:nvPr/>
          </p:nvSpPr>
          <p:spPr>
            <a:xfrm rot="18939485">
              <a:off x="752034" y="31069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8754" y="3200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PRT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7976" y="4018969"/>
            <a:ext cx="713864" cy="648862"/>
            <a:chOff x="757976" y="4018969"/>
            <a:chExt cx="713864" cy="648862"/>
          </a:xfrm>
        </p:grpSpPr>
        <p:sp>
          <p:nvSpPr>
            <p:cNvPr id="15" name="Teardrop 1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52035" y="4935790"/>
            <a:ext cx="771965" cy="644021"/>
            <a:chOff x="752035" y="4935790"/>
            <a:chExt cx="771965" cy="644021"/>
          </a:xfrm>
        </p:grpSpPr>
        <p:sp>
          <p:nvSpPr>
            <p:cNvPr id="17" name="Teardrop 16"/>
            <p:cNvSpPr/>
            <p:nvPr/>
          </p:nvSpPr>
          <p:spPr>
            <a:xfrm rot="18939485">
              <a:off x="752035" y="49357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8200" y="5040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2907" y="5850190"/>
            <a:ext cx="710009" cy="644021"/>
            <a:chOff x="752907" y="5850190"/>
            <a:chExt cx="710009" cy="644021"/>
          </a:xfrm>
        </p:grpSpPr>
        <p:sp>
          <p:nvSpPr>
            <p:cNvPr id="18" name="Teardrop 17"/>
            <p:cNvSpPr/>
            <p:nvPr/>
          </p:nvSpPr>
          <p:spPr>
            <a:xfrm rot="18939485">
              <a:off x="752907" y="58501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7116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98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7928124" y="0"/>
            <a:ext cx="1215876" cy="6860319"/>
          </a:xfrm>
          <a:prstGeom prst="rect">
            <a:avLst/>
          </a:prstGeom>
          <a:solidFill>
            <a:srgbClr val="1F0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701227494"/>
              </p:ext>
            </p:extLst>
          </p:nvPr>
        </p:nvGraphicFramePr>
        <p:xfrm>
          <a:off x="3962400" y="2905704"/>
          <a:ext cx="1295400" cy="104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0"/>
            <a:ext cx="8153400" cy="6860319"/>
            <a:chOff x="0" y="0"/>
            <a:chExt cx="9144000" cy="6860319"/>
          </a:xfrm>
        </p:grpSpPr>
        <p:pic>
          <p:nvPicPr>
            <p:cNvPr id="1028" name="Picture 4" descr="http://instillingvalues.com/board-games/trivia-board-gam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6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lowchart: Extract 3"/>
            <p:cNvSpPr/>
            <p:nvPr/>
          </p:nvSpPr>
          <p:spPr>
            <a:xfrm rot="8988478">
              <a:off x="2378313" y="605735"/>
              <a:ext cx="533400" cy="457200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Extract 6"/>
            <p:cNvSpPr/>
            <p:nvPr/>
          </p:nvSpPr>
          <p:spPr>
            <a:xfrm rot="12331584">
              <a:off x="6320875" y="616234"/>
              <a:ext cx="533400" cy="457200"/>
            </a:xfrm>
            <a:prstGeom prst="flowChartExtract">
              <a:avLst/>
            </a:prstGeom>
            <a:solidFill>
              <a:srgbClr val="7030A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Extract 7"/>
            <p:cNvSpPr/>
            <p:nvPr/>
          </p:nvSpPr>
          <p:spPr>
            <a:xfrm rot="5207986">
              <a:off x="357432" y="3236568"/>
              <a:ext cx="533400" cy="457200"/>
            </a:xfrm>
            <a:prstGeom prst="flowChartExtract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Extract 8"/>
            <p:cNvSpPr/>
            <p:nvPr/>
          </p:nvSpPr>
          <p:spPr>
            <a:xfrm rot="16417034">
              <a:off x="8377638" y="3253924"/>
              <a:ext cx="533400" cy="457200"/>
            </a:xfrm>
            <a:prstGeom prst="flowChartExtract">
              <a:avLst/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Extract 9"/>
            <p:cNvSpPr/>
            <p:nvPr/>
          </p:nvSpPr>
          <p:spPr>
            <a:xfrm rot="19756955">
              <a:off x="6327752" y="5781058"/>
              <a:ext cx="533400" cy="457200"/>
            </a:xfrm>
            <a:prstGeom prst="flowChartExtract">
              <a:avLst/>
            </a:prstGeom>
            <a:solidFill>
              <a:srgbClr val="FFC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Extract 10"/>
            <p:cNvSpPr/>
            <p:nvPr/>
          </p:nvSpPr>
          <p:spPr>
            <a:xfrm rot="1721227">
              <a:off x="2353704" y="5831099"/>
              <a:ext cx="533400" cy="457200"/>
            </a:xfrm>
            <a:prstGeom prst="flowChartExtract">
              <a:avLst/>
            </a:prstGeom>
            <a:solidFill>
              <a:srgbClr val="00B0F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2843582" y="974856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10800000">
            <a:off x="938314" y="1295400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rot="10800000">
            <a:off x="4736495" y="1265172"/>
            <a:ext cx="2533620" cy="1866585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05607 w 2833885"/>
              <a:gd name="connsiteY0" fmla="*/ 1859028 h 1859028"/>
              <a:gd name="connsiteX1" fmla="*/ 0 w 2833885"/>
              <a:gd name="connsiteY1" fmla="*/ 0 h 1859028"/>
              <a:gd name="connsiteX2" fmla="*/ 2833885 w 2833885"/>
              <a:gd name="connsiteY2" fmla="*/ 0 h 1859028"/>
              <a:gd name="connsiteX3" fmla="*/ 1405607 w 2833885"/>
              <a:gd name="connsiteY3" fmla="*/ 1859028 h 1859028"/>
              <a:gd name="connsiteX0" fmla="*/ 1405607 w 2818771"/>
              <a:gd name="connsiteY0" fmla="*/ 1859028 h 1859028"/>
              <a:gd name="connsiteX1" fmla="*/ 0 w 2818771"/>
              <a:gd name="connsiteY1" fmla="*/ 0 h 1859028"/>
              <a:gd name="connsiteX2" fmla="*/ 2818771 w 2818771"/>
              <a:gd name="connsiteY2" fmla="*/ 0 h 1859028"/>
              <a:gd name="connsiteX3" fmla="*/ 1405607 w 2818771"/>
              <a:gd name="connsiteY3" fmla="*/ 1859028 h 1859028"/>
              <a:gd name="connsiteX0" fmla="*/ 1405607 w 2841443"/>
              <a:gd name="connsiteY0" fmla="*/ 1866585 h 1866585"/>
              <a:gd name="connsiteX1" fmla="*/ 0 w 2841443"/>
              <a:gd name="connsiteY1" fmla="*/ 7557 h 1866585"/>
              <a:gd name="connsiteX2" fmla="*/ 2841443 w 2841443"/>
              <a:gd name="connsiteY2" fmla="*/ 0 h 1866585"/>
              <a:gd name="connsiteX3" fmla="*/ 1405607 w 2841443"/>
              <a:gd name="connsiteY3" fmla="*/ 1866585 h 186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1443" h="1866585">
                <a:moveTo>
                  <a:pt x="1405607" y="1866585"/>
                </a:moveTo>
                <a:lnTo>
                  <a:pt x="0" y="7557"/>
                </a:lnTo>
                <a:lnTo>
                  <a:pt x="2841443" y="0"/>
                </a:lnTo>
                <a:lnTo>
                  <a:pt x="1405607" y="18665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25398" y="3763116"/>
            <a:ext cx="2520142" cy="1851471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28278 w 2833885"/>
              <a:gd name="connsiteY0" fmla="*/ 1851471 h 1851471"/>
              <a:gd name="connsiteX1" fmla="*/ 0 w 2833885"/>
              <a:gd name="connsiteY1" fmla="*/ 0 h 1851471"/>
              <a:gd name="connsiteX2" fmla="*/ 2833885 w 2833885"/>
              <a:gd name="connsiteY2" fmla="*/ 0 h 1851471"/>
              <a:gd name="connsiteX3" fmla="*/ 1428278 w 2833885"/>
              <a:gd name="connsiteY3" fmla="*/ 1851471 h 1851471"/>
              <a:gd name="connsiteX0" fmla="*/ 1428278 w 2826328"/>
              <a:gd name="connsiteY0" fmla="*/ 1851471 h 1851471"/>
              <a:gd name="connsiteX1" fmla="*/ 0 w 2826328"/>
              <a:gd name="connsiteY1" fmla="*/ 0 h 1851471"/>
              <a:gd name="connsiteX2" fmla="*/ 2826328 w 2826328"/>
              <a:gd name="connsiteY2" fmla="*/ 7557 h 1851471"/>
              <a:gd name="connsiteX3" fmla="*/ 1428278 w 2826328"/>
              <a:gd name="connsiteY3" fmla="*/ 1851471 h 18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328" h="1851471">
                <a:moveTo>
                  <a:pt x="1428278" y="1851471"/>
                </a:moveTo>
                <a:lnTo>
                  <a:pt x="0" y="0"/>
                </a:lnTo>
                <a:lnTo>
                  <a:pt x="2826328" y="7557"/>
                </a:lnTo>
                <a:lnTo>
                  <a:pt x="1428278" y="18514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743234" y="3774451"/>
            <a:ext cx="2526881" cy="1828800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28800">
                <a:moveTo>
                  <a:pt x="1405607" y="1828800"/>
                </a:moveTo>
                <a:lnTo>
                  <a:pt x="0" y="0"/>
                </a:lnTo>
                <a:lnTo>
                  <a:pt x="2833885" y="0"/>
                </a:lnTo>
                <a:lnTo>
                  <a:pt x="1405607" y="1828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0800000">
            <a:off x="2843581" y="4084570"/>
            <a:ext cx="2526881" cy="1859029"/>
          </a:xfrm>
          <a:custGeom>
            <a:avLst/>
            <a:gdLst>
              <a:gd name="connsiteX0" fmla="*/ 1405607 w 2833885"/>
              <a:gd name="connsiteY0" fmla="*/ 1828800 h 1828800"/>
              <a:gd name="connsiteX1" fmla="*/ 0 w 2833885"/>
              <a:gd name="connsiteY1" fmla="*/ 0 h 1828800"/>
              <a:gd name="connsiteX2" fmla="*/ 2833885 w 2833885"/>
              <a:gd name="connsiteY2" fmla="*/ 0 h 1828800"/>
              <a:gd name="connsiteX3" fmla="*/ 1405607 w 2833885"/>
              <a:gd name="connsiteY3" fmla="*/ 1828800 h 1828800"/>
              <a:gd name="connsiteX0" fmla="*/ 1413164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13164 w 2833885"/>
              <a:gd name="connsiteY3" fmla="*/ 1843915 h 1843915"/>
              <a:gd name="connsiteX0" fmla="*/ 1435835 w 2833885"/>
              <a:gd name="connsiteY0" fmla="*/ 1843915 h 1843915"/>
              <a:gd name="connsiteX1" fmla="*/ 0 w 2833885"/>
              <a:gd name="connsiteY1" fmla="*/ 0 h 1843915"/>
              <a:gd name="connsiteX2" fmla="*/ 2833885 w 2833885"/>
              <a:gd name="connsiteY2" fmla="*/ 0 h 1843915"/>
              <a:gd name="connsiteX3" fmla="*/ 1435835 w 2833885"/>
              <a:gd name="connsiteY3" fmla="*/ 1843915 h 1843915"/>
              <a:gd name="connsiteX0" fmla="*/ 1420721 w 2833885"/>
              <a:gd name="connsiteY0" fmla="*/ 1859029 h 1859029"/>
              <a:gd name="connsiteX1" fmla="*/ 0 w 2833885"/>
              <a:gd name="connsiteY1" fmla="*/ 0 h 1859029"/>
              <a:gd name="connsiteX2" fmla="*/ 2833885 w 2833885"/>
              <a:gd name="connsiteY2" fmla="*/ 0 h 1859029"/>
              <a:gd name="connsiteX3" fmla="*/ 1420721 w 2833885"/>
              <a:gd name="connsiteY3" fmla="*/ 1859029 h 185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3885" h="1859029">
                <a:moveTo>
                  <a:pt x="1420721" y="1859029"/>
                </a:moveTo>
                <a:lnTo>
                  <a:pt x="0" y="0"/>
                </a:lnTo>
                <a:lnTo>
                  <a:pt x="2833885" y="0"/>
                </a:lnTo>
                <a:lnTo>
                  <a:pt x="1420721" y="18590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446020" y="685800"/>
            <a:ext cx="2924443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2157" h="510096" stroke="0" extrusionOk="0">
                <a:moveTo>
                  <a:pt x="383301" y="229501"/>
                </a:moveTo>
                <a:cubicBezTo>
                  <a:pt x="683174" y="129118"/>
                  <a:pt x="1155221" y="50834"/>
                  <a:pt x="1561697" y="52904"/>
                </a:cubicBezTo>
                <a:cubicBezTo>
                  <a:pt x="1968173" y="54974"/>
                  <a:pt x="2529223" y="123967"/>
                  <a:pt x="2822157" y="241924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822157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514109" y="108853"/>
                  <a:pt x="2807043" y="22681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2"/>
          <p:cNvSpPr/>
          <p:nvPr/>
        </p:nvSpPr>
        <p:spPr>
          <a:xfrm rot="18369510">
            <a:off x="208607" y="2030185"/>
            <a:ext cx="2489035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987094"/>
              <a:gd name="connsiteY0" fmla="*/ 229501 h 510096"/>
              <a:gd name="connsiteX1" fmla="*/ 1561697 w 2987094"/>
              <a:gd name="connsiteY1" fmla="*/ 52904 h 510096"/>
              <a:gd name="connsiteX2" fmla="*/ 2822157 w 2987094"/>
              <a:gd name="connsiteY2" fmla="*/ 241924 h 510096"/>
              <a:gd name="connsiteX3" fmla="*/ 1552404 w 2987094"/>
              <a:gd name="connsiteY3" fmla="*/ 510096 h 510096"/>
              <a:gd name="connsiteX4" fmla="*/ 383301 w 2987094"/>
              <a:gd name="connsiteY4" fmla="*/ 229501 h 510096"/>
              <a:gd name="connsiteX0" fmla="*/ 0 w 2987094"/>
              <a:gd name="connsiteY0" fmla="*/ 209777 h 510096"/>
              <a:gd name="connsiteX1" fmla="*/ 1486126 w 2987094"/>
              <a:gd name="connsiteY1" fmla="*/ 4 h 510096"/>
              <a:gd name="connsiteX2" fmla="*/ 2987094 w 2987094"/>
              <a:gd name="connsiteY2" fmla="*/ 252847 h 510096"/>
              <a:gd name="connsiteX0" fmla="*/ 383301 w 2997641"/>
              <a:gd name="connsiteY0" fmla="*/ 229501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383301 w 2997641"/>
              <a:gd name="connsiteY4" fmla="*/ 229501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  <a:gd name="connsiteX0" fmla="*/ 253451 w 2997641"/>
              <a:gd name="connsiteY0" fmla="*/ 309518 h 510096"/>
              <a:gd name="connsiteX1" fmla="*/ 1561697 w 2997641"/>
              <a:gd name="connsiteY1" fmla="*/ 52904 h 510096"/>
              <a:gd name="connsiteX2" fmla="*/ 2997641 w 2997641"/>
              <a:gd name="connsiteY2" fmla="*/ 253651 h 510096"/>
              <a:gd name="connsiteX3" fmla="*/ 1552404 w 2997641"/>
              <a:gd name="connsiteY3" fmla="*/ 510096 h 510096"/>
              <a:gd name="connsiteX4" fmla="*/ 253451 w 2997641"/>
              <a:gd name="connsiteY4" fmla="*/ 309518 h 510096"/>
              <a:gd name="connsiteX0" fmla="*/ 0 w 2997641"/>
              <a:gd name="connsiteY0" fmla="*/ 209777 h 510096"/>
              <a:gd name="connsiteX1" fmla="*/ 1486126 w 2997641"/>
              <a:gd name="connsiteY1" fmla="*/ 4 h 510096"/>
              <a:gd name="connsiteX2" fmla="*/ 2987094 w 2997641"/>
              <a:gd name="connsiteY2" fmla="*/ 252847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7641" h="510096" stroke="0" extrusionOk="0">
                <a:moveTo>
                  <a:pt x="253451" y="309518"/>
                </a:moveTo>
                <a:cubicBezTo>
                  <a:pt x="553324" y="209135"/>
                  <a:pt x="1104332" y="62215"/>
                  <a:pt x="1561697" y="52904"/>
                </a:cubicBezTo>
                <a:cubicBezTo>
                  <a:pt x="2019062" y="43593"/>
                  <a:pt x="2704707" y="135694"/>
                  <a:pt x="2997641" y="253651"/>
                </a:cubicBezTo>
                <a:lnTo>
                  <a:pt x="1552404" y="510096"/>
                </a:lnTo>
                <a:lnTo>
                  <a:pt x="253451" y="309518"/>
                </a:lnTo>
                <a:close/>
              </a:path>
              <a:path w="2997641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694160" y="134890"/>
                  <a:pt x="2987094" y="25284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12"/>
          <p:cNvSpPr/>
          <p:nvPr/>
        </p:nvSpPr>
        <p:spPr>
          <a:xfrm rot="3205739">
            <a:off x="5227293" y="1789571"/>
            <a:ext cx="2664788" cy="52278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01247 w 2822157"/>
              <a:gd name="connsiteY2" fmla="*/ 305320 h 510096"/>
              <a:gd name="connsiteX0" fmla="*/ 383301 w 2703549"/>
              <a:gd name="connsiteY0" fmla="*/ 229501 h 510096"/>
              <a:gd name="connsiteX1" fmla="*/ 1561697 w 2703549"/>
              <a:gd name="connsiteY1" fmla="*/ 52904 h 510096"/>
              <a:gd name="connsiteX2" fmla="*/ 2703549 w 2703549"/>
              <a:gd name="connsiteY2" fmla="*/ 302782 h 510096"/>
              <a:gd name="connsiteX3" fmla="*/ 1552404 w 2703549"/>
              <a:gd name="connsiteY3" fmla="*/ 510096 h 510096"/>
              <a:gd name="connsiteX4" fmla="*/ 383301 w 2703549"/>
              <a:gd name="connsiteY4" fmla="*/ 229501 h 510096"/>
              <a:gd name="connsiteX0" fmla="*/ 0 w 2703549"/>
              <a:gd name="connsiteY0" fmla="*/ 209777 h 510096"/>
              <a:gd name="connsiteX1" fmla="*/ 1486126 w 2703549"/>
              <a:gd name="connsiteY1" fmla="*/ 4 h 510096"/>
              <a:gd name="connsiteX2" fmla="*/ 2701247 w 2703549"/>
              <a:gd name="connsiteY2" fmla="*/ 305320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3549" h="510096" stroke="0" extrusionOk="0">
                <a:moveTo>
                  <a:pt x="383301" y="229501"/>
                </a:moveTo>
                <a:cubicBezTo>
                  <a:pt x="683174" y="129118"/>
                  <a:pt x="1174989" y="40691"/>
                  <a:pt x="1561697" y="52904"/>
                </a:cubicBezTo>
                <a:cubicBezTo>
                  <a:pt x="1948405" y="65117"/>
                  <a:pt x="2410615" y="184825"/>
                  <a:pt x="2703549" y="302782"/>
                </a:cubicBezTo>
                <a:lnTo>
                  <a:pt x="1552404" y="510096"/>
                </a:lnTo>
                <a:lnTo>
                  <a:pt x="383301" y="229501"/>
                </a:lnTo>
                <a:close/>
              </a:path>
              <a:path w="2703549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08313" y="187363"/>
                  <a:pt x="2701247" y="30532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12"/>
          <p:cNvSpPr/>
          <p:nvPr/>
        </p:nvSpPr>
        <p:spPr>
          <a:xfrm rot="14020433">
            <a:off x="208439" y="4699763"/>
            <a:ext cx="3050105" cy="642198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695346 w 2822157"/>
              <a:gd name="connsiteY2" fmla="*/ 304868 h 510096"/>
              <a:gd name="connsiteX0" fmla="*/ 383301 w 2695346"/>
              <a:gd name="connsiteY0" fmla="*/ 229501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383301 w 2695346"/>
              <a:gd name="connsiteY4" fmla="*/ 229501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266416 h 510096"/>
              <a:gd name="connsiteX1" fmla="*/ 1561697 w 2695346"/>
              <a:gd name="connsiteY1" fmla="*/ 52904 h 510096"/>
              <a:gd name="connsiteX2" fmla="*/ 2685069 w 2695346"/>
              <a:gd name="connsiteY2" fmla="*/ 299450 h 510096"/>
              <a:gd name="connsiteX3" fmla="*/ 1552404 w 2695346"/>
              <a:gd name="connsiteY3" fmla="*/ 510096 h 510096"/>
              <a:gd name="connsiteX4" fmla="*/ 678832 w 2695346"/>
              <a:gd name="connsiteY4" fmla="*/ 266416 h 510096"/>
              <a:gd name="connsiteX0" fmla="*/ 0 w 2695346"/>
              <a:gd name="connsiteY0" fmla="*/ 209777 h 510096"/>
              <a:gd name="connsiteX1" fmla="*/ 1486126 w 2695346"/>
              <a:gd name="connsiteY1" fmla="*/ 4 h 510096"/>
              <a:gd name="connsiteX2" fmla="*/ 2695346 w 2695346"/>
              <a:gd name="connsiteY2" fmla="*/ 304868 h 510096"/>
              <a:gd name="connsiteX0" fmla="*/ 678832 w 2695346"/>
              <a:gd name="connsiteY0" fmla="*/ 318783 h 562463"/>
              <a:gd name="connsiteX1" fmla="*/ 1561697 w 2695346"/>
              <a:gd name="connsiteY1" fmla="*/ 105271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562707 w 2695346"/>
              <a:gd name="connsiteY1" fmla="*/ 72413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3156 w 2695346"/>
              <a:gd name="connsiteY1" fmla="*/ 151405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985183 w 2695346"/>
              <a:gd name="connsiteY1" fmla="*/ 127788 h 562463"/>
              <a:gd name="connsiteX2" fmla="*/ 2685069 w 2695346"/>
              <a:gd name="connsiteY2" fmla="*/ 351817 h 562463"/>
              <a:gd name="connsiteX3" fmla="*/ 1552404 w 2695346"/>
              <a:gd name="connsiteY3" fmla="*/ 562463 h 562463"/>
              <a:gd name="connsiteX4" fmla="*/ 678832 w 2695346"/>
              <a:gd name="connsiteY4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  <a:gd name="connsiteX0" fmla="*/ 678832 w 2695346"/>
              <a:gd name="connsiteY0" fmla="*/ 318783 h 562463"/>
              <a:gd name="connsiteX1" fmla="*/ 1171233 w 2695346"/>
              <a:gd name="connsiteY1" fmla="*/ 164688 h 562463"/>
              <a:gd name="connsiteX2" fmla="*/ 1985183 w 2695346"/>
              <a:gd name="connsiteY2" fmla="*/ 127788 h 562463"/>
              <a:gd name="connsiteX3" fmla="*/ 2685069 w 2695346"/>
              <a:gd name="connsiteY3" fmla="*/ 351817 h 562463"/>
              <a:gd name="connsiteX4" fmla="*/ 1552404 w 2695346"/>
              <a:gd name="connsiteY4" fmla="*/ 562463 h 562463"/>
              <a:gd name="connsiteX5" fmla="*/ 678832 w 2695346"/>
              <a:gd name="connsiteY5" fmla="*/ 318783 h 562463"/>
              <a:gd name="connsiteX0" fmla="*/ 0 w 2695346"/>
              <a:gd name="connsiteY0" fmla="*/ 262144 h 562463"/>
              <a:gd name="connsiteX1" fmla="*/ 1494242 w 2695346"/>
              <a:gd name="connsiteY1" fmla="*/ 2 h 562463"/>
              <a:gd name="connsiteX2" fmla="*/ 2695346 w 2695346"/>
              <a:gd name="connsiteY2" fmla="*/ 357235 h 5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5346" h="562463" stroke="0" extrusionOk="0">
                <a:moveTo>
                  <a:pt x="678832" y="318783"/>
                </a:moveTo>
                <a:cubicBezTo>
                  <a:pt x="616320" y="254712"/>
                  <a:pt x="953508" y="196521"/>
                  <a:pt x="1171233" y="164688"/>
                </a:cubicBezTo>
                <a:cubicBezTo>
                  <a:pt x="1388958" y="132856"/>
                  <a:pt x="1732877" y="96600"/>
                  <a:pt x="1985183" y="127788"/>
                </a:cubicBezTo>
                <a:cubicBezTo>
                  <a:pt x="2237489" y="158976"/>
                  <a:pt x="2392135" y="233860"/>
                  <a:pt x="2685069" y="351817"/>
                </a:cubicBezTo>
                <a:lnTo>
                  <a:pt x="1552404" y="562463"/>
                </a:lnTo>
                <a:lnTo>
                  <a:pt x="678832" y="318783"/>
                </a:lnTo>
                <a:close/>
              </a:path>
              <a:path w="2695346" h="562463" fill="none">
                <a:moveTo>
                  <a:pt x="0" y="262144"/>
                </a:moveTo>
                <a:cubicBezTo>
                  <a:pt x="299873" y="161761"/>
                  <a:pt x="1037730" y="-787"/>
                  <a:pt x="1494242" y="2"/>
                </a:cubicBezTo>
                <a:cubicBezTo>
                  <a:pt x="1993650" y="865"/>
                  <a:pt x="2402412" y="239278"/>
                  <a:pt x="2695346" y="35723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12"/>
          <p:cNvSpPr/>
          <p:nvPr/>
        </p:nvSpPr>
        <p:spPr>
          <a:xfrm rot="7573012">
            <a:off x="5362724" y="4227229"/>
            <a:ext cx="2856965" cy="508461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438081 w 2822157"/>
              <a:gd name="connsiteY2" fmla="*/ 124841 h 510096"/>
              <a:gd name="connsiteX0" fmla="*/ 383301 w 2456424"/>
              <a:gd name="connsiteY0" fmla="*/ 229501 h 510096"/>
              <a:gd name="connsiteX1" fmla="*/ 1561697 w 2456424"/>
              <a:gd name="connsiteY1" fmla="*/ 52904 h 510096"/>
              <a:gd name="connsiteX2" fmla="*/ 2456424 w 2456424"/>
              <a:gd name="connsiteY2" fmla="*/ 154289 h 510096"/>
              <a:gd name="connsiteX3" fmla="*/ 1552404 w 2456424"/>
              <a:gd name="connsiteY3" fmla="*/ 510096 h 510096"/>
              <a:gd name="connsiteX4" fmla="*/ 383301 w 2456424"/>
              <a:gd name="connsiteY4" fmla="*/ 229501 h 510096"/>
              <a:gd name="connsiteX0" fmla="*/ 0 w 2456424"/>
              <a:gd name="connsiteY0" fmla="*/ 209777 h 510096"/>
              <a:gd name="connsiteX1" fmla="*/ 1486126 w 2456424"/>
              <a:gd name="connsiteY1" fmla="*/ 4 h 510096"/>
              <a:gd name="connsiteX2" fmla="*/ 2438081 w 2456424"/>
              <a:gd name="connsiteY2" fmla="*/ 124841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6424 w 2458360"/>
              <a:gd name="connsiteY2" fmla="*/ 154289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383301 w 2458360"/>
              <a:gd name="connsiteY0" fmla="*/ 229501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383301 w 2458360"/>
              <a:gd name="connsiteY4" fmla="*/ 229501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61697 w 2458360"/>
              <a:gd name="connsiteY1" fmla="*/ 52904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89922 h 510096"/>
              <a:gd name="connsiteX1" fmla="*/ 1514500 w 2458360"/>
              <a:gd name="connsiteY1" fmla="*/ 15526 h 510096"/>
              <a:gd name="connsiteX2" fmla="*/ 2455168 w 2458360"/>
              <a:gd name="connsiteY2" fmla="*/ 214894 h 510096"/>
              <a:gd name="connsiteX3" fmla="*/ 1552404 w 2458360"/>
              <a:gd name="connsiteY3" fmla="*/ 510096 h 510096"/>
              <a:gd name="connsiteX4" fmla="*/ 474465 w 2458360"/>
              <a:gd name="connsiteY4" fmla="*/ 289922 h 510096"/>
              <a:gd name="connsiteX0" fmla="*/ 0 w 2458360"/>
              <a:gd name="connsiteY0" fmla="*/ 209777 h 510096"/>
              <a:gd name="connsiteX1" fmla="*/ 1486126 w 2458360"/>
              <a:gd name="connsiteY1" fmla="*/ 4 h 510096"/>
              <a:gd name="connsiteX2" fmla="*/ 2458360 w 2458360"/>
              <a:gd name="connsiteY2" fmla="*/ 201593 h 510096"/>
              <a:gd name="connsiteX0" fmla="*/ 474465 w 2458360"/>
              <a:gd name="connsiteY0" fmla="*/ 275950 h 496124"/>
              <a:gd name="connsiteX1" fmla="*/ 1514500 w 2458360"/>
              <a:gd name="connsiteY1" fmla="*/ 1554 h 496124"/>
              <a:gd name="connsiteX2" fmla="*/ 2455168 w 2458360"/>
              <a:gd name="connsiteY2" fmla="*/ 200922 h 496124"/>
              <a:gd name="connsiteX3" fmla="*/ 1552404 w 2458360"/>
              <a:gd name="connsiteY3" fmla="*/ 496124 h 496124"/>
              <a:gd name="connsiteX4" fmla="*/ 474465 w 2458360"/>
              <a:gd name="connsiteY4" fmla="*/ 275950 h 496124"/>
              <a:gd name="connsiteX0" fmla="*/ 0 w 2458360"/>
              <a:gd name="connsiteY0" fmla="*/ 195805 h 496124"/>
              <a:gd name="connsiteX1" fmla="*/ 1438570 w 2458360"/>
              <a:gd name="connsiteY1" fmla="*/ 5 h 496124"/>
              <a:gd name="connsiteX2" fmla="*/ 2458360 w 2458360"/>
              <a:gd name="connsiteY2" fmla="*/ 187621 h 49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360" h="496124" stroke="0" extrusionOk="0">
                <a:moveTo>
                  <a:pt x="474465" y="275950"/>
                </a:moveTo>
                <a:cubicBezTo>
                  <a:pt x="753161" y="108068"/>
                  <a:pt x="1184383" y="14059"/>
                  <a:pt x="1514500" y="1554"/>
                </a:cubicBezTo>
                <a:cubicBezTo>
                  <a:pt x="1844617" y="-10951"/>
                  <a:pt x="2162234" y="82965"/>
                  <a:pt x="2455168" y="200922"/>
                </a:cubicBezTo>
                <a:lnTo>
                  <a:pt x="1552404" y="496124"/>
                </a:lnTo>
                <a:lnTo>
                  <a:pt x="474465" y="275950"/>
                </a:lnTo>
                <a:close/>
              </a:path>
              <a:path w="2458360" h="496124" fill="none">
                <a:moveTo>
                  <a:pt x="0" y="195805"/>
                </a:moveTo>
                <a:cubicBezTo>
                  <a:pt x="299873" y="95422"/>
                  <a:pt x="982058" y="-784"/>
                  <a:pt x="1438570" y="5"/>
                </a:cubicBezTo>
                <a:cubicBezTo>
                  <a:pt x="1937978" y="868"/>
                  <a:pt x="2165426" y="69664"/>
                  <a:pt x="2458360" y="18762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12"/>
          <p:cNvSpPr/>
          <p:nvPr/>
        </p:nvSpPr>
        <p:spPr>
          <a:xfrm rot="10967745">
            <a:off x="2854281" y="5643230"/>
            <a:ext cx="2888162" cy="586296"/>
          </a:xfrm>
          <a:custGeom>
            <a:avLst/>
            <a:gdLst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3" fmla="*/ 1567768 w 3135536"/>
              <a:gd name="connsiteY3" fmla="*/ 457200 h 914400"/>
              <a:gd name="connsiteX4" fmla="*/ 385659 w 3135536"/>
              <a:gd name="connsiteY4" fmla="*/ 156881 h 914400"/>
              <a:gd name="connsiteX0" fmla="*/ 385659 w 3135536"/>
              <a:gd name="connsiteY0" fmla="*/ 156881 h 914400"/>
              <a:gd name="connsiteX1" fmla="*/ 1577061 w 3135536"/>
              <a:gd name="connsiteY1" fmla="*/ 8 h 914400"/>
              <a:gd name="connsiteX2" fmla="*/ 2837521 w 3135536"/>
              <a:gd name="connsiteY2" fmla="*/ 189028 h 9144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799486 w 2822157"/>
              <a:gd name="connsiteY2" fmla="*/ 158800 h 457200"/>
              <a:gd name="connsiteX0" fmla="*/ 370295 w 2822157"/>
              <a:gd name="connsiteY0" fmla="*/ 156881 h 457200"/>
              <a:gd name="connsiteX1" fmla="*/ 1561697 w 2822157"/>
              <a:gd name="connsiteY1" fmla="*/ 8 h 457200"/>
              <a:gd name="connsiteX2" fmla="*/ 2822157 w 2822157"/>
              <a:gd name="connsiteY2" fmla="*/ 189028 h 457200"/>
              <a:gd name="connsiteX3" fmla="*/ 1552404 w 2822157"/>
              <a:gd name="connsiteY3" fmla="*/ 457200 h 457200"/>
              <a:gd name="connsiteX4" fmla="*/ 370295 w 2822157"/>
              <a:gd name="connsiteY4" fmla="*/ 156881 h 457200"/>
              <a:gd name="connsiteX0" fmla="*/ 0 w 2822157"/>
              <a:gd name="connsiteY0" fmla="*/ 156881 h 457200"/>
              <a:gd name="connsiteX1" fmla="*/ 1561697 w 2822157"/>
              <a:gd name="connsiteY1" fmla="*/ 8 h 457200"/>
              <a:gd name="connsiteX2" fmla="*/ 2807043 w 2822157"/>
              <a:gd name="connsiteY2" fmla="*/ 173914 h 457200"/>
              <a:gd name="connsiteX0" fmla="*/ 370295 w 2822157"/>
              <a:gd name="connsiteY0" fmla="*/ 209777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0295 w 2822157"/>
              <a:gd name="connsiteY4" fmla="*/ 209777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83301 w 2822157"/>
              <a:gd name="connsiteY0" fmla="*/ 229501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83301 w 2822157"/>
              <a:gd name="connsiteY4" fmla="*/ 229501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807043 w 2822157"/>
              <a:gd name="connsiteY2" fmla="*/ 226810 h 510096"/>
              <a:gd name="connsiteX0" fmla="*/ 379978 w 2822157"/>
              <a:gd name="connsiteY0" fmla="*/ 295493 h 510096"/>
              <a:gd name="connsiteX1" fmla="*/ 1561697 w 2822157"/>
              <a:gd name="connsiteY1" fmla="*/ 52904 h 510096"/>
              <a:gd name="connsiteX2" fmla="*/ 2822157 w 2822157"/>
              <a:gd name="connsiteY2" fmla="*/ 241924 h 510096"/>
              <a:gd name="connsiteX3" fmla="*/ 1552404 w 2822157"/>
              <a:gd name="connsiteY3" fmla="*/ 510096 h 510096"/>
              <a:gd name="connsiteX4" fmla="*/ 379978 w 2822157"/>
              <a:gd name="connsiteY4" fmla="*/ 295493 h 510096"/>
              <a:gd name="connsiteX0" fmla="*/ 0 w 2822157"/>
              <a:gd name="connsiteY0" fmla="*/ 209777 h 510096"/>
              <a:gd name="connsiteX1" fmla="*/ 1486126 w 2822157"/>
              <a:gd name="connsiteY1" fmla="*/ 4 h 510096"/>
              <a:gd name="connsiteX2" fmla="*/ 2766169 w 2822157"/>
              <a:gd name="connsiteY2" fmla="*/ 189332 h 510096"/>
              <a:gd name="connsiteX0" fmla="*/ 379978 w 2787145"/>
              <a:gd name="connsiteY0" fmla="*/ 295493 h 510096"/>
              <a:gd name="connsiteX1" fmla="*/ 1561697 w 2787145"/>
              <a:gd name="connsiteY1" fmla="*/ 52904 h 510096"/>
              <a:gd name="connsiteX2" fmla="*/ 2787145 w 2787145"/>
              <a:gd name="connsiteY2" fmla="*/ 190992 h 510096"/>
              <a:gd name="connsiteX3" fmla="*/ 1552404 w 2787145"/>
              <a:gd name="connsiteY3" fmla="*/ 510096 h 510096"/>
              <a:gd name="connsiteX4" fmla="*/ 379978 w 2787145"/>
              <a:gd name="connsiteY4" fmla="*/ 295493 h 510096"/>
              <a:gd name="connsiteX0" fmla="*/ 0 w 2787145"/>
              <a:gd name="connsiteY0" fmla="*/ 209777 h 510096"/>
              <a:gd name="connsiteX1" fmla="*/ 1486126 w 2787145"/>
              <a:gd name="connsiteY1" fmla="*/ 4 h 510096"/>
              <a:gd name="connsiteX2" fmla="*/ 2766169 w 2787145"/>
              <a:gd name="connsiteY2" fmla="*/ 189332 h 5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7145" h="510096" stroke="0" extrusionOk="0">
                <a:moveTo>
                  <a:pt x="379978" y="295493"/>
                </a:moveTo>
                <a:cubicBezTo>
                  <a:pt x="679851" y="195110"/>
                  <a:pt x="1160503" y="70321"/>
                  <a:pt x="1561697" y="52904"/>
                </a:cubicBezTo>
                <a:cubicBezTo>
                  <a:pt x="1962892" y="35487"/>
                  <a:pt x="2494211" y="73035"/>
                  <a:pt x="2787145" y="190992"/>
                </a:cubicBezTo>
                <a:lnTo>
                  <a:pt x="1552404" y="510096"/>
                </a:lnTo>
                <a:lnTo>
                  <a:pt x="379978" y="295493"/>
                </a:lnTo>
                <a:close/>
              </a:path>
              <a:path w="2787145" h="510096" fill="none">
                <a:moveTo>
                  <a:pt x="0" y="209777"/>
                </a:moveTo>
                <a:cubicBezTo>
                  <a:pt x="299873" y="109394"/>
                  <a:pt x="1029614" y="-785"/>
                  <a:pt x="1486126" y="4"/>
                </a:cubicBezTo>
                <a:cubicBezTo>
                  <a:pt x="1985534" y="867"/>
                  <a:pt x="2473235" y="71375"/>
                  <a:pt x="2766169" y="18933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155210764"/>
              </p:ext>
            </p:extLst>
          </p:nvPr>
        </p:nvGraphicFramePr>
        <p:xfrm>
          <a:off x="3465195" y="2900652"/>
          <a:ext cx="1295400" cy="105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angle 21"/>
          <p:cNvSpPr/>
          <p:nvPr/>
        </p:nvSpPr>
        <p:spPr>
          <a:xfrm rot="16200000">
            <a:off x="6129012" y="3653135"/>
            <a:ext cx="51815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95000"/>
                  </a:schemeClr>
                </a:solidFill>
                <a:latin typeface="Vladimir Script" panose="03050402040407070305" pitchFamily="66" charset="0"/>
              </a:rPr>
              <a:t>Clean Water Pursuit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795931" y="5106106"/>
            <a:ext cx="757437" cy="619600"/>
            <a:chOff x="752709" y="1270993"/>
            <a:chExt cx="757437" cy="619600"/>
          </a:xfrm>
        </p:grpSpPr>
        <p:sp>
          <p:nvSpPr>
            <p:cNvPr id="46" name="Teardrop 45"/>
            <p:cNvSpPr/>
            <p:nvPr/>
          </p:nvSpPr>
          <p:spPr>
            <a:xfrm rot="18939485">
              <a:off x="752709" y="1270993"/>
              <a:ext cx="618736" cy="619600"/>
            </a:xfrm>
            <a:prstGeom prst="teardrop">
              <a:avLst>
                <a:gd name="adj" fmla="val 126574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4346" y="139612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825606" y="4198541"/>
            <a:ext cx="734081" cy="637161"/>
            <a:chOff x="726630" y="2196020"/>
            <a:chExt cx="734081" cy="637161"/>
          </a:xfrm>
        </p:grpSpPr>
        <p:sp>
          <p:nvSpPr>
            <p:cNvPr id="49" name="Teardrop 48"/>
            <p:cNvSpPr/>
            <p:nvPr/>
          </p:nvSpPr>
          <p:spPr>
            <a:xfrm rot="18939485">
              <a:off x="726630" y="2196020"/>
              <a:ext cx="656301" cy="637161"/>
            </a:xfrm>
            <a:prstGeom prst="teardrop">
              <a:avLst>
                <a:gd name="adj" fmla="val 126574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74911" y="22860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ASM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690780" y="2198464"/>
            <a:ext cx="762520" cy="644021"/>
            <a:chOff x="752034" y="3106990"/>
            <a:chExt cx="762520" cy="644021"/>
          </a:xfrm>
        </p:grpSpPr>
        <p:sp>
          <p:nvSpPr>
            <p:cNvPr id="52" name="Teardrop 51"/>
            <p:cNvSpPr/>
            <p:nvPr/>
          </p:nvSpPr>
          <p:spPr>
            <a:xfrm rot="18939485">
              <a:off x="752034" y="31069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8754" y="3200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PRT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750090" y="1306105"/>
            <a:ext cx="713864" cy="648862"/>
            <a:chOff x="757976" y="4018969"/>
            <a:chExt cx="713864" cy="648862"/>
          </a:xfrm>
        </p:grpSpPr>
        <p:sp>
          <p:nvSpPr>
            <p:cNvPr id="55" name="Teardrop 54"/>
            <p:cNvSpPr/>
            <p:nvPr/>
          </p:nvSpPr>
          <p:spPr>
            <a:xfrm rot="18939485">
              <a:off x="757976" y="4018969"/>
              <a:ext cx="644326" cy="648862"/>
            </a:xfrm>
            <a:prstGeom prst="teardrop">
              <a:avLst>
                <a:gd name="adj" fmla="val 126574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6040" y="41148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ALT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776978" y="2154529"/>
            <a:ext cx="771965" cy="644021"/>
            <a:chOff x="752035" y="4935790"/>
            <a:chExt cx="771965" cy="644021"/>
          </a:xfrm>
        </p:grpSpPr>
        <p:sp>
          <p:nvSpPr>
            <p:cNvPr id="58" name="Teardrop 57"/>
            <p:cNvSpPr/>
            <p:nvPr/>
          </p:nvSpPr>
          <p:spPr>
            <a:xfrm rot="18939485">
              <a:off x="752035" y="49357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0" y="50408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78595" y="4227378"/>
            <a:ext cx="710009" cy="644021"/>
            <a:chOff x="752907" y="5850190"/>
            <a:chExt cx="710009" cy="644021"/>
          </a:xfrm>
        </p:grpSpPr>
        <p:sp>
          <p:nvSpPr>
            <p:cNvPr id="61" name="Teardrop 60"/>
            <p:cNvSpPr/>
            <p:nvPr/>
          </p:nvSpPr>
          <p:spPr>
            <a:xfrm rot="18939485">
              <a:off x="752907" y="5850190"/>
              <a:ext cx="649282" cy="644021"/>
            </a:xfrm>
            <a:prstGeom prst="teardrop">
              <a:avLst>
                <a:gd name="adj" fmla="val 126574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77116" y="5955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ENG</a:t>
              </a:r>
              <a:endParaRPr lang="en-US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15" y="1373"/>
            <a:ext cx="1911361" cy="143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33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532 L -0.20608 0.38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8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353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600" dirty="0" smtClean="0"/>
              <a:t>Prioritization – Where do you focus first?</a:t>
            </a:r>
          </a:p>
          <a:p>
            <a:pPr lvl="3">
              <a:lnSpc>
                <a:spcPct val="200000"/>
              </a:lnSpc>
              <a:spcBef>
                <a:spcPts val="0"/>
              </a:spcBef>
            </a:pPr>
            <a:r>
              <a:rPr lang="en-US" sz="2600" dirty="0" smtClean="0"/>
              <a:t>Does it reflect what is valuable to the public?</a:t>
            </a:r>
          </a:p>
          <a:p>
            <a:pPr lvl="3">
              <a:lnSpc>
                <a:spcPct val="200000"/>
              </a:lnSpc>
              <a:spcBef>
                <a:spcPts val="0"/>
              </a:spcBef>
            </a:pPr>
            <a:r>
              <a:rPr lang="en-US" sz="2600" dirty="0" smtClean="0"/>
              <a:t>Are you effectively aligning resources?</a:t>
            </a:r>
          </a:p>
          <a:p>
            <a:pPr lvl="3">
              <a:lnSpc>
                <a:spcPct val="200000"/>
              </a:lnSpc>
              <a:spcBef>
                <a:spcPts val="0"/>
              </a:spcBef>
            </a:pPr>
            <a:r>
              <a:rPr lang="en-US" sz="2600" dirty="0" smtClean="0"/>
              <a:t>Efficient allocation of time/resources?</a:t>
            </a:r>
            <a:endParaRPr lang="en-US" sz="2600" dirty="0"/>
          </a:p>
          <a:p>
            <a:pPr marL="1371600" lvl="3" indent="0">
              <a:buNone/>
            </a:pP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752709" y="1270993"/>
            <a:ext cx="757437" cy="619600"/>
            <a:chOff x="752709" y="1270993"/>
            <a:chExt cx="757437" cy="619600"/>
          </a:xfrm>
        </p:grpSpPr>
        <p:sp>
          <p:nvSpPr>
            <p:cNvPr id="2" name="Teardrop 1"/>
            <p:cNvSpPr/>
            <p:nvPr/>
          </p:nvSpPr>
          <p:spPr>
            <a:xfrm rot="18939485">
              <a:off x="752709" y="1270993"/>
              <a:ext cx="618736" cy="619600"/>
            </a:xfrm>
            <a:prstGeom prst="teardrop">
              <a:avLst>
                <a:gd name="adj" fmla="val 126574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4346" y="139612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</a:t>
              </a:r>
              <a:endParaRPr lang="en-US" dirty="0"/>
            </a:p>
          </p:txBody>
        </p:sp>
      </p:grpSp>
      <p:sp>
        <p:nvSpPr>
          <p:cNvPr id="5" name="AutoShape 2" descr="Image result for e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freebeacon.com/wp-content/uploads/2013/08/EPA-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t="1441" r="12409" b="3384"/>
          <a:stretch/>
        </p:blipFill>
        <p:spPr bwMode="auto">
          <a:xfrm>
            <a:off x="7924800" y="5638800"/>
            <a:ext cx="988396" cy="95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4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353" y="0"/>
            <a:ext cx="9144000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  <a:ln w="381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Matura MT Script Capitals" panose="03020802060602070202" pitchFamily="66" charset="0"/>
              </a:rPr>
              <a:t>Clean Water Pursuit</a:t>
            </a:r>
          </a:p>
          <a:p>
            <a:pPr lvl="2"/>
            <a:endParaRPr lang="en-US" sz="600" dirty="0" smtClean="0"/>
          </a:p>
          <a:p>
            <a:pPr marL="914400" lvl="2" indent="0" algn="ctr">
              <a:buNone/>
            </a:pPr>
            <a:r>
              <a:rPr lang="en-US" sz="1800" dirty="0" smtClean="0">
                <a:latin typeface="Viner Hand ITC" panose="03070502030502020203" pitchFamily="66" charset="0"/>
              </a:rPr>
              <a:t>~The New 303(d) Vision</a:t>
            </a:r>
            <a:endParaRPr lang="en-US" sz="1800" dirty="0">
              <a:latin typeface="Viner Hand ITC" panose="03070502030502020203" pitchFamily="66" charset="0"/>
            </a:endParaRPr>
          </a:p>
          <a:p>
            <a:pPr marL="1371600" lvl="3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600" dirty="0" smtClean="0"/>
              <a:t>Prioritization – </a:t>
            </a:r>
          </a:p>
          <a:p>
            <a:pPr marL="1371600" lvl="3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600" dirty="0"/>
              <a:t>	</a:t>
            </a:r>
            <a:r>
              <a:rPr lang="en-US" sz="2600" dirty="0" smtClean="0"/>
              <a:t>~175 waterbodies on the list that need TMDLs</a:t>
            </a:r>
          </a:p>
          <a:p>
            <a:pPr marL="1371600" lvl="3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600" dirty="0"/>
              <a:t>	</a:t>
            </a:r>
            <a:r>
              <a:rPr lang="en-US" sz="2600" dirty="0" smtClean="0"/>
              <a:t>Evaluated the following indicators to prioritize:</a:t>
            </a:r>
          </a:p>
          <a:p>
            <a:pPr marL="1371600" lvl="3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600" dirty="0"/>
              <a:t>	</a:t>
            </a:r>
            <a:r>
              <a:rPr lang="en-US" sz="2600" dirty="0" smtClean="0"/>
              <a:t>	Stressors</a:t>
            </a:r>
          </a:p>
          <a:p>
            <a:pPr marL="1371600" lvl="3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600" dirty="0"/>
              <a:t>	</a:t>
            </a:r>
            <a:r>
              <a:rPr lang="en-US" sz="2600" dirty="0" smtClean="0"/>
              <a:t>	Ecological</a:t>
            </a:r>
          </a:p>
          <a:p>
            <a:pPr marL="1371600" lvl="3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600" dirty="0"/>
              <a:t>	</a:t>
            </a:r>
            <a:r>
              <a:rPr lang="en-US" sz="2600" dirty="0" smtClean="0"/>
              <a:t>	Social</a:t>
            </a:r>
          </a:p>
          <a:p>
            <a:pPr marL="1371600" lvl="3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600" dirty="0" smtClean="0"/>
              <a:t>	Input from stakeholders on priorities</a:t>
            </a:r>
          </a:p>
          <a:p>
            <a:pPr marL="1371600" lvl="3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2600" dirty="0"/>
              <a:t>	</a:t>
            </a:r>
            <a:endParaRPr lang="en-US" sz="1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752709" y="1270993"/>
            <a:ext cx="757437" cy="619600"/>
            <a:chOff x="752709" y="1270993"/>
            <a:chExt cx="757437" cy="619600"/>
          </a:xfrm>
        </p:grpSpPr>
        <p:sp>
          <p:nvSpPr>
            <p:cNvPr id="2" name="Teardrop 1"/>
            <p:cNvSpPr/>
            <p:nvPr/>
          </p:nvSpPr>
          <p:spPr>
            <a:xfrm rot="18939485">
              <a:off x="752709" y="1270993"/>
              <a:ext cx="618736" cy="619600"/>
            </a:xfrm>
            <a:prstGeom prst="teardrop">
              <a:avLst>
                <a:gd name="adj" fmla="val 126574"/>
              </a:avLst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4346" y="1396127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</a:t>
              </a:r>
              <a:endParaRPr lang="en-US" dirty="0"/>
            </a:p>
          </p:txBody>
        </p:sp>
      </p:grp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238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2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7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16B30F9-4893-4D90-9D46-143AFEEBEF49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0F82109C-6C98-4859-811C-7C2FD7C09C8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CB084C6A-5430-4B35-8AB7-D1197A0CE8C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7CFDC90D-E7F8-42A7-90CF-3261F87A573C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B650BE9-85BF-4BD3-9945-B8CAB420FE0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41600FE-ADE2-4451-8040-AEE0FD205D8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D3BB813-B619-4BEA-8A2E-A380A914A3D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FE55D9F-48FF-4F70-A902-E6577C6ED95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3D027BEF-76BC-44BF-A861-48D961B62FE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00A1A86-9B50-4DD3-AA34-406451BEF3D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14F62A0-AFFC-4E54-B8F6-CFC5DA0A4166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624D9173-6375-4BF6-9749-06B269D69BC2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B06D634-94A0-43F2-8296-3D71D63D949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D992AB1-F827-4E21-85DB-C38EA7566EB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17758</TotalTime>
  <Words>725</Words>
  <Application>Microsoft Office PowerPoint</Application>
  <PresentationFormat>On-screen Show (4:3)</PresentationFormat>
  <Paragraphs>254</Paragraphs>
  <Slides>35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Restoring Waters:  A Vision for Focused Results!</vt:lpstr>
      <vt:lpstr>303(d) Program: Bridging the Gap</vt:lpstr>
      <vt:lpstr>What is a TMDL?</vt:lpstr>
      <vt:lpstr>303(d)/TMDL Program Vision:  A Refresh of Program Focus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Phone-a-friend: TMDL as Switchboard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Berckes, Jeff [DNR]</dc:creator>
  <cp:lastModifiedBy>Adam Schempp</cp:lastModifiedBy>
  <cp:revision>105</cp:revision>
  <cp:lastPrinted>2016-05-16T18:57:22Z</cp:lastPrinted>
  <dcterms:created xsi:type="dcterms:W3CDTF">2015-05-14T16:53:14Z</dcterms:created>
  <dcterms:modified xsi:type="dcterms:W3CDTF">2016-06-22T19:43:18Z</dcterms:modified>
</cp:coreProperties>
</file>