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79" r:id="rId4"/>
    <p:sldMasterId id="2147483687" r:id="rId5"/>
    <p:sldMasterId id="2147483699" r:id="rId6"/>
  </p:sldMasterIdLst>
  <p:notesMasterIdLst>
    <p:notesMasterId r:id="rId69"/>
  </p:notesMasterIdLst>
  <p:sldIdLst>
    <p:sldId id="257" r:id="rId7"/>
    <p:sldId id="259"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321" r:id="rId28"/>
    <p:sldId id="282" r:id="rId29"/>
    <p:sldId id="283" r:id="rId30"/>
    <p:sldId id="284" r:id="rId31"/>
    <p:sldId id="285" r:id="rId32"/>
    <p:sldId id="286" r:id="rId33"/>
    <p:sldId id="287" r:id="rId34"/>
    <p:sldId id="288" r:id="rId35"/>
    <p:sldId id="289" r:id="rId36"/>
    <p:sldId id="322"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A2A"/>
    <a:srgbClr val="335931"/>
    <a:srgbClr val="659353"/>
    <a:srgbClr val="339966"/>
    <a:srgbClr val="2C847A"/>
    <a:srgbClr val="33998C"/>
    <a:srgbClr val="00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6" autoAdjust="0"/>
    <p:restoredTop sz="94633" autoAdjust="0"/>
  </p:normalViewPr>
  <p:slideViewPr>
    <p:cSldViewPr>
      <p:cViewPr>
        <p:scale>
          <a:sx n="75" d="100"/>
          <a:sy n="75" d="100"/>
        </p:scale>
        <p:origin x="-72" y="-6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barChart>
        <c:barDir val="col"/>
        <c:grouping val="clustered"/>
        <c:varyColors val="0"/>
        <c:ser>
          <c:idx val="0"/>
          <c:order val="0"/>
          <c:tx>
            <c:strRef>
              <c:f>Sheet1!$B$1</c:f>
              <c:strCache>
                <c:ptCount val="1"/>
                <c:pt idx="0">
                  <c:v>欄1</c:v>
                </c:pt>
              </c:strCache>
            </c:strRef>
          </c:tx>
          <c:invertIfNegative val="0"/>
          <c:dLbls>
            <c:dLbl>
              <c:idx val="0"/>
              <c:layout/>
              <c:tx>
                <c:rich>
                  <a:bodyPr/>
                  <a:lstStyle/>
                  <a:p>
                    <a:r>
                      <a:rPr lang="en-US" altLang="en-US" dirty="0" smtClean="0"/>
                      <a:t>91.7%</a:t>
                    </a:r>
                    <a:endParaRPr lang="en-US" altLang="en-US" dirty="0"/>
                  </a:p>
                </c:rich>
              </c:tx>
              <c:showLegendKey val="0"/>
              <c:showVal val="1"/>
              <c:showCatName val="0"/>
              <c:showSerName val="0"/>
              <c:showPercent val="0"/>
              <c:showBubbleSize val="0"/>
            </c:dLbl>
            <c:dLbl>
              <c:idx val="1"/>
              <c:layout/>
              <c:tx>
                <c:rich>
                  <a:bodyPr/>
                  <a:lstStyle/>
                  <a:p>
                    <a:r>
                      <a:rPr lang="en-US" altLang="en-US" dirty="0" smtClean="0"/>
                      <a:t>7.4%</a:t>
                    </a:r>
                    <a:endParaRPr lang="en-US" altLang="en-US" dirty="0"/>
                  </a:p>
                </c:rich>
              </c:tx>
              <c:showLegendKey val="0"/>
              <c:showVal val="1"/>
              <c:showCatName val="0"/>
              <c:showSerName val="0"/>
              <c:showPercent val="0"/>
              <c:showBubbleSize val="0"/>
            </c:dLbl>
            <c:dLbl>
              <c:idx val="2"/>
              <c:layout/>
              <c:tx>
                <c:rich>
                  <a:bodyPr/>
                  <a:lstStyle/>
                  <a:p>
                    <a:r>
                      <a:rPr lang="en-US" altLang="en-US" smtClean="0"/>
                      <a:t>0.9%</a:t>
                    </a:r>
                    <a:endParaRPr lang="en-US" altLang="en-US" dirty="0"/>
                  </a:p>
                </c:rich>
              </c:tx>
              <c:showLegendKey val="0"/>
              <c:showVal val="1"/>
              <c:showCatName val="0"/>
              <c:showSerName val="0"/>
              <c:showPercent val="0"/>
              <c:showBubbleSize val="0"/>
            </c:dLbl>
            <c:dLbl>
              <c:idx val="3"/>
              <c:layout/>
              <c:tx>
                <c:rich>
                  <a:bodyPr/>
                  <a:lstStyle/>
                  <a:p>
                    <a:r>
                      <a:rPr lang="en-US" altLang="en-US" smtClean="0"/>
                      <a:t>0%</a:t>
                    </a:r>
                    <a:endParaRPr lang="en-US" altLang="en-US"/>
                  </a:p>
                </c:rich>
              </c:tx>
              <c:showLegendKey val="0"/>
              <c:showVal val="1"/>
              <c:showCatName val="0"/>
              <c:showSerName val="0"/>
              <c:showPercent val="0"/>
              <c:showBubbleSize val="0"/>
            </c:dLbl>
            <c:txPr>
              <a:bodyPr/>
              <a:lstStyle/>
              <a:p>
                <a:pPr>
                  <a:defRPr lang="zh-TW"/>
                </a:pPr>
                <a:endParaRPr lang="en-US"/>
              </a:p>
            </c:txPr>
            <c:showLegendKey val="0"/>
            <c:showVal val="1"/>
            <c:showCatName val="0"/>
            <c:showSerName val="0"/>
            <c:showPercent val="0"/>
            <c:showBubbleSize val="0"/>
            <c:showLeaderLines val="0"/>
          </c:dLbls>
          <c:cat>
            <c:strRef>
              <c:f>Sheet1!$A$2:$A$5</c:f>
              <c:strCache>
                <c:ptCount val="4"/>
                <c:pt idx="0">
                  <c:v>Most scientists think global warming is happening.</c:v>
                </c:pt>
                <c:pt idx="1">
                  <c:v>Scientists generally disagree about whether or not global warming is happening.</c:v>
                </c:pt>
                <c:pt idx="2">
                  <c:v>I do not know.</c:v>
                </c:pt>
                <c:pt idx="3">
                  <c:v>Most scientists think global warming is not happening.</c:v>
                </c:pt>
              </c:strCache>
            </c:strRef>
          </c:cat>
          <c:val>
            <c:numRef>
              <c:f>Sheet1!$B$2:$B$5</c:f>
              <c:numCache>
                <c:formatCode>0.0_ </c:formatCode>
                <c:ptCount val="4"/>
                <c:pt idx="0" formatCode="General">
                  <c:v>92.2</c:v>
                </c:pt>
                <c:pt idx="1">
                  <c:v>7</c:v>
                </c:pt>
                <c:pt idx="2" formatCode="General">
                  <c:v>0.9</c:v>
                </c:pt>
                <c:pt idx="3" formatCode="General">
                  <c:v>0</c:v>
                </c:pt>
              </c:numCache>
            </c:numRef>
          </c:val>
        </c:ser>
        <c:dLbls>
          <c:showLegendKey val="0"/>
          <c:showVal val="0"/>
          <c:showCatName val="0"/>
          <c:showSerName val="0"/>
          <c:showPercent val="0"/>
          <c:showBubbleSize val="0"/>
        </c:dLbls>
        <c:gapWidth val="151"/>
        <c:axId val="136910336"/>
        <c:axId val="145467648"/>
      </c:barChart>
      <c:catAx>
        <c:axId val="136910336"/>
        <c:scaling>
          <c:orientation val="minMax"/>
        </c:scaling>
        <c:delete val="0"/>
        <c:axPos val="b"/>
        <c:majorTickMark val="out"/>
        <c:minorTickMark val="none"/>
        <c:tickLblPos val="nextTo"/>
        <c:txPr>
          <a:bodyPr/>
          <a:lstStyle/>
          <a:p>
            <a:pPr>
              <a:defRPr lang="zh-TW"/>
            </a:pPr>
            <a:endParaRPr lang="en-US"/>
          </a:p>
        </c:txPr>
        <c:crossAx val="145467648"/>
        <c:crosses val="autoZero"/>
        <c:auto val="1"/>
        <c:lblAlgn val="ctr"/>
        <c:lblOffset val="100"/>
        <c:noMultiLvlLbl val="0"/>
      </c:catAx>
      <c:valAx>
        <c:axId val="145467648"/>
        <c:scaling>
          <c:orientation val="minMax"/>
        </c:scaling>
        <c:delete val="0"/>
        <c:axPos val="l"/>
        <c:majorGridlines/>
        <c:numFmt formatCode="General" sourceLinked="1"/>
        <c:majorTickMark val="out"/>
        <c:minorTickMark val="none"/>
        <c:tickLblPos val="nextTo"/>
        <c:txPr>
          <a:bodyPr/>
          <a:lstStyle/>
          <a:p>
            <a:pPr>
              <a:defRPr lang="zh-TW"/>
            </a:pPr>
            <a:endParaRPr lang="en-US"/>
          </a:p>
        </c:txPr>
        <c:crossAx val="136910336"/>
        <c:crosses val="autoZero"/>
        <c:crossBetween val="between"/>
        <c:majorUnit val="25"/>
      </c:valA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數列 1</c:v>
                </c:pt>
              </c:strCache>
            </c:strRef>
          </c:tx>
          <c:invertIfNegative val="0"/>
          <c:dLbls>
            <c:txPr>
              <a:bodyPr/>
              <a:lstStyle/>
              <a:p>
                <a:pPr>
                  <a:defRPr lang="zh-TW" sz="800"/>
                </a:pPr>
                <a:endParaRPr lang="en-US"/>
              </a:p>
            </c:txPr>
            <c:showLegendKey val="0"/>
            <c:showVal val="1"/>
            <c:showCatName val="0"/>
            <c:showSerName val="0"/>
            <c:showPercent val="0"/>
            <c:showBubbleSize val="0"/>
            <c:showLeaderLines val="0"/>
          </c:dLbls>
          <c:cat>
            <c:strRef>
              <c:f>Sheet1!$A$2:$A$12</c:f>
              <c:strCache>
                <c:ptCount val="11"/>
                <c:pt idx="0">
                  <c:v>My supervisor does not believe it.</c:v>
                </c:pt>
                <c:pt idx="1">
                  <c:v>Negative reations of readers</c:v>
                </c:pt>
                <c:pt idx="2">
                  <c:v>My supervisor believes it's unimportant.</c:v>
                </c:pt>
                <c:pt idx="3">
                  <c:v>Lack of scientific certainty</c:v>
                </c:pt>
                <c:pt idx="4">
                  <c:v>Lack of access to appropriate visuals</c:v>
                </c:pt>
                <c:pt idx="5">
                  <c:v>Lack of reader/viewer interest</c:v>
                </c:pt>
                <c:pt idx="6">
                  <c:v>Lack of trusted scientific information</c:v>
                </c:pt>
                <c:pt idx="7">
                  <c:v>Lack of readers' support</c:v>
                </c:pt>
                <c:pt idx="8">
                  <c:v>My lack of sufficient knowledge</c:v>
                </c:pt>
                <c:pt idx="9">
                  <c:v>Lack of management support</c:v>
                </c:pt>
                <c:pt idx="10">
                  <c:v>Lack of time</c:v>
                </c:pt>
              </c:strCache>
            </c:strRef>
          </c:cat>
          <c:val>
            <c:numRef>
              <c:f>Sheet1!$B$2:$B$12</c:f>
              <c:numCache>
                <c:formatCode>General</c:formatCode>
                <c:ptCount val="11"/>
                <c:pt idx="0">
                  <c:v>6.5</c:v>
                </c:pt>
                <c:pt idx="1">
                  <c:v>9.6</c:v>
                </c:pt>
                <c:pt idx="2">
                  <c:v>10.9</c:v>
                </c:pt>
                <c:pt idx="3">
                  <c:v>18.100000000000001</c:v>
                </c:pt>
                <c:pt idx="4">
                  <c:v>21.1</c:v>
                </c:pt>
                <c:pt idx="5">
                  <c:v>21.1</c:v>
                </c:pt>
                <c:pt idx="6">
                  <c:v>21.3</c:v>
                </c:pt>
                <c:pt idx="7">
                  <c:v>21.7</c:v>
                </c:pt>
                <c:pt idx="8">
                  <c:v>22.1</c:v>
                </c:pt>
                <c:pt idx="9">
                  <c:v>22.3</c:v>
                </c:pt>
                <c:pt idx="10">
                  <c:v>49.5</c:v>
                </c:pt>
              </c:numCache>
            </c:numRef>
          </c:val>
        </c:ser>
        <c:dLbls>
          <c:showLegendKey val="0"/>
          <c:showVal val="0"/>
          <c:showCatName val="0"/>
          <c:showSerName val="0"/>
          <c:showPercent val="0"/>
          <c:showBubbleSize val="0"/>
        </c:dLbls>
        <c:gapWidth val="150"/>
        <c:axId val="136911360"/>
        <c:axId val="145472256"/>
      </c:barChart>
      <c:catAx>
        <c:axId val="136911360"/>
        <c:scaling>
          <c:orientation val="minMax"/>
        </c:scaling>
        <c:delete val="0"/>
        <c:axPos val="b"/>
        <c:majorTickMark val="out"/>
        <c:minorTickMark val="none"/>
        <c:tickLblPos val="nextTo"/>
        <c:txPr>
          <a:bodyPr/>
          <a:lstStyle/>
          <a:p>
            <a:pPr>
              <a:defRPr lang="zh-TW"/>
            </a:pPr>
            <a:endParaRPr lang="en-US"/>
          </a:p>
        </c:txPr>
        <c:crossAx val="145472256"/>
        <c:crosses val="autoZero"/>
        <c:auto val="1"/>
        <c:lblAlgn val="ctr"/>
        <c:lblOffset val="100"/>
        <c:noMultiLvlLbl val="0"/>
      </c:catAx>
      <c:valAx>
        <c:axId val="145472256"/>
        <c:scaling>
          <c:orientation val="minMax"/>
        </c:scaling>
        <c:delete val="0"/>
        <c:axPos val="l"/>
        <c:majorGridlines/>
        <c:numFmt formatCode="General" sourceLinked="1"/>
        <c:majorTickMark val="out"/>
        <c:minorTickMark val="none"/>
        <c:tickLblPos val="nextTo"/>
        <c:txPr>
          <a:bodyPr/>
          <a:lstStyle/>
          <a:p>
            <a:pPr>
              <a:defRPr lang="zh-TW"/>
            </a:pPr>
            <a:endParaRPr lang="en-US"/>
          </a:p>
        </c:txPr>
        <c:crossAx val="136911360"/>
        <c:crosses val="autoZero"/>
        <c:crossBetween val="between"/>
      </c:valAx>
    </c:plotArea>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47BA28-E35C-4181-A1CB-1D67821D9B32}" type="datetimeFigureOut">
              <a:rPr lang="en-US" smtClean="0"/>
              <a:t>9/11/2014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0C72E2-BF89-445D-8530-AAC292900D1B}" type="slidenum">
              <a:rPr lang="en-US" smtClean="0"/>
              <a:t>‹#›</a:t>
            </a:fld>
            <a:endParaRPr lang="en-US"/>
          </a:p>
        </p:txBody>
      </p:sp>
    </p:spTree>
    <p:extLst>
      <p:ext uri="{BB962C8B-B14F-4D97-AF65-F5344CB8AC3E}">
        <p14:creationId xmlns:p14="http://schemas.microsoft.com/office/powerpoint/2010/main" val="166495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AE66AAC-A5D9-334D-886D-F4CCFFDCB988}" type="slidenum">
              <a:rPr lang="en-US"/>
              <a:pPr/>
              <a:t>4</a:t>
            </a:fld>
            <a:endParaRPr lang="en-US"/>
          </a:p>
        </p:txBody>
      </p:sp>
      <p:sp>
        <p:nvSpPr>
          <p:cNvPr id="18435" name="Rectangle 1026"/>
          <p:cNvSpPr>
            <a:spLocks noGrp="1" noRot="1" noChangeAspect="1" noChangeArrowheads="1" noTextEdit="1"/>
          </p:cNvSpPr>
          <p:nvPr>
            <p:ph type="sldImg"/>
          </p:nvPr>
        </p:nvSpPr>
        <p:spPr>
          <a:ln/>
        </p:spPr>
      </p:sp>
      <p:sp>
        <p:nvSpPr>
          <p:cNvPr id="18436"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B114B-B3ED-E34E-B920-8069315AED1D}" type="slidenum">
              <a:rPr lang="en-US"/>
              <a:pPr/>
              <a:t>9</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C15AFA-CF33-CC4B-9584-5F43534E9428}" type="slidenum">
              <a:rPr lang="en-US"/>
              <a:pPr/>
              <a:t>13</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15D88F-D84B-9540-8844-2FAC598EDB80}" type="slidenum">
              <a:rPr lang="en-US"/>
              <a:pPr/>
              <a:t>14</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2697B-5816-6B4F-90D0-C15E39E2E023}" type="slidenum">
              <a:rPr lang="en-US"/>
              <a:pPr/>
              <a:t>17</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ftr" sz="quarter" idx="4"/>
          </p:nvPr>
        </p:nvSpPr>
        <p:spPr>
          <a:noFill/>
        </p:spPr>
        <p:txBody>
          <a:bodyPr/>
          <a:lstStyle/>
          <a:p>
            <a:r>
              <a:rPr lang="en-US" smtClean="0">
                <a:solidFill>
                  <a:prstClr val="black"/>
                </a:solidFill>
              </a:rPr>
              <a:t>Center for Negotiation and Justice.</a:t>
            </a:r>
          </a:p>
        </p:txBody>
      </p:sp>
      <p:sp>
        <p:nvSpPr>
          <p:cNvPr id="17411" name="Rectangle 7"/>
          <p:cNvSpPr>
            <a:spLocks noGrp="1" noChangeArrowheads="1"/>
          </p:cNvSpPr>
          <p:nvPr>
            <p:ph type="sldNum" sz="quarter" idx="5"/>
          </p:nvPr>
        </p:nvSpPr>
        <p:spPr>
          <a:noFill/>
        </p:spPr>
        <p:txBody>
          <a:bodyPr/>
          <a:lstStyle/>
          <a:p>
            <a:fld id="{75F38CBB-5B94-441B-801C-5680BCAA3346}" type="slidenum">
              <a:rPr lang="en-US" smtClean="0">
                <a:solidFill>
                  <a:prstClr val="black"/>
                </a:solidFill>
              </a:rPr>
              <a:pPr/>
              <a:t>26</a:t>
            </a:fld>
            <a:endParaRPr lang="en-US" smtClean="0">
              <a:solidFill>
                <a:prstClr val="black"/>
              </a:solidFill>
            </a:endParaRP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ftr" sz="quarter" idx="4"/>
          </p:nvPr>
        </p:nvSpPr>
        <p:spPr>
          <a:noFill/>
        </p:spPr>
        <p:txBody>
          <a:bodyPr/>
          <a:lstStyle/>
          <a:p>
            <a:r>
              <a:rPr lang="en-US" smtClean="0">
                <a:solidFill>
                  <a:prstClr val="black"/>
                </a:solidFill>
              </a:rPr>
              <a:t>Center for Negotiation and Justice.</a:t>
            </a:r>
          </a:p>
        </p:txBody>
      </p:sp>
      <p:sp>
        <p:nvSpPr>
          <p:cNvPr id="18435" name="Rectangle 7"/>
          <p:cNvSpPr>
            <a:spLocks noGrp="1" noChangeArrowheads="1"/>
          </p:cNvSpPr>
          <p:nvPr>
            <p:ph type="sldNum" sz="quarter" idx="5"/>
          </p:nvPr>
        </p:nvSpPr>
        <p:spPr>
          <a:noFill/>
        </p:spPr>
        <p:txBody>
          <a:bodyPr/>
          <a:lstStyle/>
          <a:p>
            <a:fld id="{3776981B-221A-41D0-A906-972A92DE6D50}" type="slidenum">
              <a:rPr lang="en-US" smtClean="0">
                <a:solidFill>
                  <a:prstClr val="black"/>
                </a:solidFill>
              </a:rPr>
              <a:pPr/>
              <a:t>27</a:t>
            </a:fld>
            <a:endParaRPr lang="en-US" smtClean="0">
              <a:solidFill>
                <a:prstClr val="black"/>
              </a:solidFill>
            </a:endParaRPr>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US"/>
              <a:t>Fig. 9. Projected changes in summer average temperature and rainfall for Illinois and Michigan indicate that summers in these states will feel progressively more like summers</a:t>
            </a:r>
          </a:p>
          <a:p>
            <a:r>
              <a:rPr lang="en-US"/>
              <a:t>currently experienced by states to their southwest under both SRES A1fi higher (red) and B1 lower (yellow) future emissions scenarios. Both states are projected to warm</a:t>
            </a:r>
          </a:p>
          <a:p>
            <a:r>
              <a:rPr lang="en-US"/>
              <a:t>considerably and have less summer rainfall.</a:t>
            </a:r>
          </a:p>
        </p:txBody>
      </p:sp>
      <p:sp>
        <p:nvSpPr>
          <p:cNvPr id="41988" name="Slide Number Placeholder 3"/>
          <p:cNvSpPr>
            <a:spLocks noGrp="1"/>
          </p:cNvSpPr>
          <p:nvPr>
            <p:ph type="sldNum" sz="quarter" idx="5"/>
          </p:nvPr>
        </p:nvSpPr>
        <p:spPr bwMode="auto">
          <a:noFill/>
          <a:ln>
            <a:miter lim="800000"/>
            <a:headEnd/>
            <a:tailEnd/>
          </a:ln>
        </p:spPr>
        <p:txBody>
          <a:bodyPr/>
          <a:lstStyle/>
          <a:p>
            <a:fld id="{78BC79E8-0E9D-C64E-8E46-857DF1F732F0}" type="slidenum">
              <a:rPr lang="en-US">
                <a:solidFill>
                  <a:srgbClr val="000000"/>
                </a:solidFill>
              </a:rPr>
              <a:pPr/>
              <a:t>45</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27BC9C-16A1-41ED-8AC9-7E493B162830}" type="slidenum">
              <a:rPr lang="en-US"/>
              <a:pPr>
                <a:defRPr/>
              </a:pPr>
              <a:t>‹#›</a:t>
            </a:fld>
            <a:endParaRPr lang="en-US"/>
          </a:p>
        </p:txBody>
      </p:sp>
    </p:spTree>
    <p:extLst>
      <p:ext uri="{BB962C8B-B14F-4D97-AF65-F5344CB8AC3E}">
        <p14:creationId xmlns:p14="http://schemas.microsoft.com/office/powerpoint/2010/main" val="1345861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853367-9192-4C9C-89FB-ED0478D7EECB}" type="slidenum">
              <a:rPr lang="en-US"/>
              <a:pPr>
                <a:defRPr/>
              </a:pPr>
              <a:t>‹#›</a:t>
            </a:fld>
            <a:endParaRPr lang="en-US"/>
          </a:p>
        </p:txBody>
      </p:sp>
    </p:spTree>
    <p:extLst>
      <p:ext uri="{BB962C8B-B14F-4D97-AF65-F5344CB8AC3E}">
        <p14:creationId xmlns:p14="http://schemas.microsoft.com/office/powerpoint/2010/main" val="55748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C931-F1B5-4FCB-8837-CA1653F980BE}" type="slidenum">
              <a:rPr lang="en-US"/>
              <a:pPr>
                <a:defRPr/>
              </a:pPr>
              <a:t>‹#›</a:t>
            </a:fld>
            <a:endParaRPr lang="en-US"/>
          </a:p>
        </p:txBody>
      </p:sp>
    </p:spTree>
    <p:extLst>
      <p:ext uri="{BB962C8B-B14F-4D97-AF65-F5344CB8AC3E}">
        <p14:creationId xmlns:p14="http://schemas.microsoft.com/office/powerpoint/2010/main" val="2214305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32290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3974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40202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8632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1418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3969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815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624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A8026E-A416-4376-9F50-DECB5D43070D}" type="slidenum">
              <a:rPr lang="en-US"/>
              <a:pPr>
                <a:defRPr/>
              </a:pPr>
              <a:t>‹#›</a:t>
            </a:fld>
            <a:endParaRPr lang="en-US"/>
          </a:p>
        </p:txBody>
      </p:sp>
    </p:spTree>
    <p:extLst>
      <p:ext uri="{BB962C8B-B14F-4D97-AF65-F5344CB8AC3E}">
        <p14:creationId xmlns:p14="http://schemas.microsoft.com/office/powerpoint/2010/main" val="2282033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8729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5365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381000"/>
            <a:ext cx="20764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60769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9601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7010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362200"/>
            <a:ext cx="7772400" cy="4114800"/>
          </a:xfrm>
        </p:spPr>
        <p:txBody>
          <a:bodyPr/>
          <a:lstStyle/>
          <a:p>
            <a:pPr lvl="0"/>
            <a:endParaRPr lang="en-US" noProof="0" smtClean="0"/>
          </a:p>
        </p:txBody>
      </p:sp>
    </p:spTree>
    <p:extLst>
      <p:ext uri="{BB962C8B-B14F-4D97-AF65-F5344CB8AC3E}">
        <p14:creationId xmlns:p14="http://schemas.microsoft.com/office/powerpoint/2010/main" val="690833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7010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362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362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495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6100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7010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362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8627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owerpoint4-header.tiff"/>
          <p:cNvPicPr>
            <a:picLocks noChangeAspect="1"/>
          </p:cNvPicPr>
          <p:nvPr userDrawn="1"/>
        </p:nvPicPr>
        <p:blipFill>
          <a:blip r:embed="rId2" cstate="print"/>
          <a:srcRect/>
          <a:stretch>
            <a:fillRect/>
          </a:stretch>
        </p:blipFill>
        <p:spPr bwMode="auto">
          <a:xfrm>
            <a:off x="4953000" y="152400"/>
            <a:ext cx="3902075" cy="427038"/>
          </a:xfrm>
          <a:prstGeom prst="rect">
            <a:avLst/>
          </a:prstGeom>
          <a:noFill/>
          <a:ln w="9525">
            <a:noFill/>
            <a:miter lim="800000"/>
            <a:headEnd/>
            <a:tailEnd/>
          </a:ln>
        </p:spPr>
      </p:pic>
      <p:sp>
        <p:nvSpPr>
          <p:cNvPr id="5" name="Rectangle 4"/>
          <p:cNvSpPr/>
          <p:nvPr userDrawn="1"/>
        </p:nvSpPr>
        <p:spPr>
          <a:xfrm>
            <a:off x="838200" y="685800"/>
            <a:ext cx="8305800" cy="6172200"/>
          </a:xfrm>
          <a:prstGeom prst="rect">
            <a:avLst/>
          </a:prstGeom>
          <a:gradFill>
            <a:gsLst>
              <a:gs pos="0">
                <a:srgbClr val="FCAF17"/>
              </a:gs>
              <a:gs pos="39999">
                <a:srgbClr val="FDD27B"/>
              </a:gs>
              <a:gs pos="39999">
                <a:srgbClr val="FDDEA1"/>
              </a:gs>
              <a:gs pos="39999">
                <a:srgbClr val="FDD687"/>
              </a:gs>
              <a:gs pos="70000">
                <a:schemeClr val="bg1"/>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6" name="Straight Connector 5"/>
          <p:cNvCxnSpPr/>
          <p:nvPr userDrawn="1"/>
        </p:nvCxnSpPr>
        <p:spPr>
          <a:xfrm>
            <a:off x="381000" y="457200"/>
            <a:ext cx="8763000" cy="1588"/>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userDrawn="1"/>
        </p:nvCxnSpPr>
        <p:spPr>
          <a:xfrm rot="16200000" flipH="1">
            <a:off x="-2476500" y="3543300"/>
            <a:ext cx="66294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userDrawn="1"/>
        </p:nvSpPr>
        <p:spPr>
          <a:xfrm>
            <a:off x="6553200" y="5537200"/>
            <a:ext cx="1524000" cy="254000"/>
          </a:xfrm>
          <a:prstGeom prst="rect">
            <a:avLst/>
          </a:prstGeom>
          <a:noFill/>
        </p:spPr>
        <p:txBody>
          <a:bodyPr>
            <a:spAutoFit/>
          </a:bodyPr>
          <a:lstStyle/>
          <a:p>
            <a:pPr fontAlgn="auto">
              <a:spcBef>
                <a:spcPts val="0"/>
              </a:spcBef>
              <a:spcAft>
                <a:spcPts val="0"/>
              </a:spcAft>
              <a:defRPr/>
            </a:pPr>
            <a:r>
              <a:rPr lang="en-US" sz="1050" b="1" dirty="0">
                <a:solidFill>
                  <a:prstClr val="black"/>
                </a:solidFill>
                <a:latin typeface="Arial" pitchFamily="34" charset="0"/>
                <a:cs typeface="Arial" pitchFamily="34" charset="0"/>
              </a:rPr>
              <a:t>www.wmitchell.edu</a:t>
            </a:r>
          </a:p>
        </p:txBody>
      </p:sp>
      <p:grpSp>
        <p:nvGrpSpPr>
          <p:cNvPr id="9" name="Group 23"/>
          <p:cNvGrpSpPr>
            <a:grpSpLocks/>
          </p:cNvGrpSpPr>
          <p:nvPr userDrawn="1"/>
        </p:nvGrpSpPr>
        <p:grpSpPr bwMode="auto">
          <a:xfrm>
            <a:off x="76200" y="304800"/>
            <a:ext cx="838200" cy="6096000"/>
            <a:chOff x="76200" y="381000"/>
            <a:chExt cx="838199" cy="6096001"/>
          </a:xfrm>
        </p:grpSpPr>
        <p:sp>
          <p:nvSpPr>
            <p:cNvPr id="10" name="TextBox 9"/>
            <p:cNvSpPr txBox="1"/>
            <p:nvPr userDrawn="1"/>
          </p:nvSpPr>
          <p:spPr>
            <a:xfrm rot="16200000">
              <a:off x="-2106613" y="2617788"/>
              <a:ext cx="5257801" cy="784224"/>
            </a:xfrm>
            <a:prstGeom prst="rect">
              <a:avLst/>
            </a:prstGeom>
            <a:noFill/>
          </p:spPr>
          <p:txBody>
            <a:bodyPr>
              <a:spAutoFit/>
            </a:bodyPr>
            <a:lstStyle/>
            <a:p>
              <a:pPr fontAlgn="auto">
                <a:spcBef>
                  <a:spcPts val="0"/>
                </a:spcBef>
                <a:spcAft>
                  <a:spcPts val="0"/>
                </a:spcAft>
                <a:defRPr/>
              </a:pPr>
              <a:r>
                <a:rPr lang="en-US" sz="4500" dirty="0">
                  <a:solidFill>
                    <a:prstClr val="white">
                      <a:lumMod val="75000"/>
                    </a:prstClr>
                  </a:solidFill>
                  <a:latin typeface="Calibri"/>
                </a:rPr>
                <a:t>PRACTICAL WISDOM</a:t>
              </a:r>
            </a:p>
          </p:txBody>
        </p:sp>
        <p:sp>
          <p:nvSpPr>
            <p:cNvPr id="11" name="TextBox 10"/>
            <p:cNvSpPr txBox="1"/>
            <p:nvPr userDrawn="1"/>
          </p:nvSpPr>
          <p:spPr>
            <a:xfrm rot="16200000">
              <a:off x="-433387" y="5691188"/>
              <a:ext cx="1295400" cy="276225"/>
            </a:xfrm>
            <a:prstGeom prst="rect">
              <a:avLst/>
            </a:prstGeom>
            <a:noFill/>
          </p:spPr>
          <p:txBody>
            <a:bodyPr>
              <a:spAutoFit/>
            </a:bodyPr>
            <a:lstStyle/>
            <a:p>
              <a:pPr fontAlgn="auto">
                <a:spcBef>
                  <a:spcPts val="0"/>
                </a:spcBef>
                <a:spcAft>
                  <a:spcPts val="0"/>
                </a:spcAft>
                <a:defRPr/>
              </a:pPr>
              <a:r>
                <a:rPr lang="en-US" sz="1200" i="1" dirty="0">
                  <a:solidFill>
                    <a:prstClr val="white">
                      <a:lumMod val="50000"/>
                    </a:prstClr>
                  </a:solidFill>
                  <a:latin typeface="Times New Roman" pitchFamily="18" charset="0"/>
                  <a:cs typeface="Times New Roman" pitchFamily="18" charset="0"/>
                </a:rPr>
                <a:t>for a degree in</a:t>
              </a:r>
            </a:p>
          </p:txBody>
        </p:sp>
      </p:grpSp>
      <p:pic>
        <p:nvPicPr>
          <p:cNvPr id="12" name="Picture 14" descr="Powerpoint4-logo.gif"/>
          <p:cNvPicPr>
            <a:picLocks noChangeAspect="1"/>
          </p:cNvPicPr>
          <p:nvPr userDrawn="1"/>
        </p:nvPicPr>
        <p:blipFill>
          <a:blip r:embed="rId3" cstate="print"/>
          <a:srcRect/>
          <a:stretch>
            <a:fillRect/>
          </a:stretch>
        </p:blipFill>
        <p:spPr bwMode="auto">
          <a:xfrm>
            <a:off x="6429375" y="4619625"/>
            <a:ext cx="1571625" cy="790575"/>
          </a:xfrm>
          <a:prstGeom prst="rect">
            <a:avLst/>
          </a:prstGeom>
          <a:noFill/>
          <a:ln w="9525">
            <a:noFill/>
            <a:miter lim="800000"/>
            <a:headEnd/>
            <a:tailEnd/>
          </a:ln>
        </p:spPr>
      </p:pic>
      <p:sp>
        <p:nvSpPr>
          <p:cNvPr id="2" name="Title 1"/>
          <p:cNvSpPr>
            <a:spLocks noGrp="1"/>
          </p:cNvSpPr>
          <p:nvPr>
            <p:ph type="ctrTitle"/>
          </p:nvPr>
        </p:nvSpPr>
        <p:spPr>
          <a:xfrm>
            <a:off x="1600200" y="1447801"/>
            <a:ext cx="6781800" cy="609600"/>
          </a:xfrm>
        </p:spPr>
        <p:txBody>
          <a:bodyPr>
            <a:normAutofit/>
          </a:bodyPr>
          <a:lstStyle>
            <a:lvl1pPr>
              <a:defRPr sz="3400" b="1" baseline="0"/>
            </a:lvl1pPr>
          </a:lstStyle>
          <a:p>
            <a:r>
              <a:rPr lang="en-US" smtClean="0"/>
              <a:t>Click to edit Master title style</a:t>
            </a:r>
            <a:endParaRPr lang="en-US" dirty="0"/>
          </a:p>
        </p:txBody>
      </p:sp>
      <p:sp>
        <p:nvSpPr>
          <p:cNvPr id="3" name="Subtitle 2"/>
          <p:cNvSpPr>
            <a:spLocks noGrp="1"/>
          </p:cNvSpPr>
          <p:nvPr>
            <p:ph type="subTitle" idx="1"/>
          </p:nvPr>
        </p:nvSpPr>
        <p:spPr>
          <a:xfrm>
            <a:off x="1600200" y="2057400"/>
            <a:ext cx="6781800" cy="914400"/>
          </a:xfr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62624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85800"/>
            <a:ext cx="9144000" cy="6172200"/>
          </a:xfrm>
          <a:prstGeom prst="rect">
            <a:avLst/>
          </a:prstGeom>
          <a:gradFill>
            <a:gsLst>
              <a:gs pos="0">
                <a:srgbClr val="FCAF17"/>
              </a:gs>
              <a:gs pos="39999">
                <a:srgbClr val="FDD27B"/>
              </a:gs>
              <a:gs pos="39999">
                <a:srgbClr val="FDDEA1"/>
              </a:gs>
              <a:gs pos="39999">
                <a:srgbClr val="FDD687"/>
              </a:gs>
              <a:gs pos="70000">
                <a:schemeClr val="bg1"/>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7" descr="Powerpoint4-header.tiff"/>
          <p:cNvPicPr>
            <a:picLocks noChangeAspect="1"/>
          </p:cNvPicPr>
          <p:nvPr userDrawn="1"/>
        </p:nvPicPr>
        <p:blipFill>
          <a:blip r:embed="rId2" cstate="print"/>
          <a:srcRect/>
          <a:stretch>
            <a:fillRect/>
          </a:stretch>
        </p:blipFill>
        <p:spPr bwMode="auto">
          <a:xfrm>
            <a:off x="4953000" y="152400"/>
            <a:ext cx="3902075" cy="427038"/>
          </a:xfrm>
          <a:prstGeom prst="rect">
            <a:avLst/>
          </a:prstGeom>
          <a:noFill/>
          <a:ln w="9525">
            <a:noFill/>
            <a:miter lim="800000"/>
            <a:headEnd/>
            <a:tailEnd/>
          </a:ln>
        </p:spPr>
      </p:pic>
      <p:cxnSp>
        <p:nvCxnSpPr>
          <p:cNvPr id="6" name="Straight Connector 5"/>
          <p:cNvCxnSpPr/>
          <p:nvPr userDrawn="1"/>
        </p:nvCxnSpPr>
        <p:spPr>
          <a:xfrm>
            <a:off x="381000" y="457200"/>
            <a:ext cx="8763000" cy="1588"/>
          </a:xfrm>
          <a:prstGeom prst="line">
            <a:avLst/>
          </a:prstGeom>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457200" y="685800"/>
            <a:ext cx="8229600" cy="685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CF8A8EA-755C-47E7-A7D4-15C910778C70}" type="datetimeFigureOut">
              <a:rPr lang="en-US">
                <a:solidFill>
                  <a:prstClr val="black">
                    <a:tint val="75000"/>
                  </a:prstClr>
                </a:solidFill>
              </a:rPr>
              <a:pPr>
                <a:defRPr/>
              </a:pPr>
              <a:t>9/11/2014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3BB1B97-96CE-474F-9059-43CB0765FE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45255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p:cNvSpPr/>
          <p:nvPr userDrawn="1"/>
        </p:nvSpPr>
        <p:spPr>
          <a:xfrm>
            <a:off x="0" y="685800"/>
            <a:ext cx="9144000" cy="6172200"/>
          </a:xfrm>
          <a:prstGeom prst="rect">
            <a:avLst/>
          </a:prstGeom>
          <a:gradFill>
            <a:gsLst>
              <a:gs pos="0">
                <a:srgbClr val="FCAF17"/>
              </a:gs>
              <a:gs pos="39999">
                <a:srgbClr val="FDD27B"/>
              </a:gs>
              <a:gs pos="39999">
                <a:srgbClr val="FDDEA1"/>
              </a:gs>
              <a:gs pos="39999">
                <a:srgbClr val="FDD687"/>
              </a:gs>
              <a:gs pos="70000">
                <a:schemeClr val="bg1"/>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7" descr="Powerpoint4-header.tiff"/>
          <p:cNvPicPr>
            <a:picLocks noChangeAspect="1"/>
          </p:cNvPicPr>
          <p:nvPr userDrawn="1"/>
        </p:nvPicPr>
        <p:blipFill>
          <a:blip r:embed="rId2" cstate="print"/>
          <a:srcRect/>
          <a:stretch>
            <a:fillRect/>
          </a:stretch>
        </p:blipFill>
        <p:spPr bwMode="auto">
          <a:xfrm>
            <a:off x="4953000" y="152400"/>
            <a:ext cx="3902075" cy="427038"/>
          </a:xfrm>
          <a:prstGeom prst="rect">
            <a:avLst/>
          </a:prstGeom>
          <a:noFill/>
          <a:ln w="9525">
            <a:noFill/>
            <a:miter lim="800000"/>
            <a:headEnd/>
            <a:tailEnd/>
          </a:ln>
        </p:spPr>
      </p:pic>
      <p:cxnSp>
        <p:nvCxnSpPr>
          <p:cNvPr id="6" name="Straight Connector 5"/>
          <p:cNvCxnSpPr/>
          <p:nvPr userDrawn="1"/>
        </p:nvCxnSpPr>
        <p:spPr>
          <a:xfrm>
            <a:off x="381000" y="457200"/>
            <a:ext cx="8763000" cy="1588"/>
          </a:xfrm>
          <a:prstGeom prst="line">
            <a:avLst/>
          </a:prstGeom>
        </p:spPr>
        <p:style>
          <a:lnRef idx="1">
            <a:schemeClr val="dk1"/>
          </a:lnRef>
          <a:fillRef idx="0">
            <a:schemeClr val="dk1"/>
          </a:fillRef>
          <a:effectRef idx="0">
            <a:schemeClr val="dk1"/>
          </a:effectRef>
          <a:fontRef idx="minor">
            <a:schemeClr val="tx1"/>
          </a:fontRef>
        </p:style>
      </p:cxnSp>
      <p:pic>
        <p:nvPicPr>
          <p:cNvPr id="7" name="Picture 9" descr="Powerpoint4-logo.gif"/>
          <p:cNvPicPr>
            <a:picLocks noChangeAspect="1"/>
          </p:cNvPicPr>
          <p:nvPr userDrawn="1"/>
        </p:nvPicPr>
        <p:blipFill>
          <a:blip r:embed="rId3" cstate="print"/>
          <a:srcRect/>
          <a:stretch>
            <a:fillRect/>
          </a:stretch>
        </p:blipFill>
        <p:spPr bwMode="auto">
          <a:xfrm>
            <a:off x="7162800" y="5410200"/>
            <a:ext cx="1571625" cy="790575"/>
          </a:xfrm>
          <a:prstGeom prst="rect">
            <a:avLst/>
          </a:prstGeom>
          <a:noFill/>
          <a:ln w="9525">
            <a:noFill/>
            <a:miter lim="800000"/>
            <a:headEnd/>
            <a:tailEnd/>
          </a:ln>
        </p:spPr>
      </p:pic>
      <p:sp>
        <p:nvSpPr>
          <p:cNvPr id="9" name="Title 1"/>
          <p:cNvSpPr>
            <a:spLocks noGrp="1"/>
          </p:cNvSpPr>
          <p:nvPr>
            <p:ph type="title"/>
          </p:nvPr>
        </p:nvSpPr>
        <p:spPr>
          <a:xfrm>
            <a:off x="457200" y="685800"/>
            <a:ext cx="8229600" cy="569742"/>
          </a:xfrm>
        </p:spPr>
        <p:txBody>
          <a:bodyPr/>
          <a:lstStyle/>
          <a:p>
            <a:r>
              <a:rPr lang="en-US" smtClean="0"/>
              <a:t>Click to edit Master title style</a:t>
            </a:r>
            <a:endParaRPr lang="en-US" dirty="0"/>
          </a:p>
        </p:txBody>
      </p:sp>
      <p:sp>
        <p:nvSpPr>
          <p:cNvPr id="10" name="Content Placeholder 2"/>
          <p:cNvSpPr>
            <a:spLocks noGrp="1"/>
          </p:cNvSpPr>
          <p:nvPr>
            <p:ph idx="1"/>
          </p:nvPr>
        </p:nvSpPr>
        <p:spPr>
          <a:xfrm>
            <a:off x="457200" y="1371600"/>
            <a:ext cx="8229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1"/>
          <p:cNvSpPr>
            <a:spLocks noGrp="1"/>
          </p:cNvSpPr>
          <p:nvPr>
            <p:ph type="dt" sz="half" idx="10"/>
          </p:nvPr>
        </p:nvSpPr>
        <p:spPr/>
        <p:txBody>
          <a:bodyPr/>
          <a:lstStyle>
            <a:lvl1pPr>
              <a:defRPr/>
            </a:lvl1pPr>
          </a:lstStyle>
          <a:p>
            <a:pPr>
              <a:defRPr/>
            </a:pPr>
            <a:fld id="{894A4B90-FB7A-45CD-AFC0-4773C941211C}" type="datetimeFigureOut">
              <a:rPr lang="en-US">
                <a:solidFill>
                  <a:prstClr val="black">
                    <a:tint val="75000"/>
                  </a:prstClr>
                </a:solidFill>
              </a:rPr>
              <a:pPr>
                <a:defRPr/>
              </a:pPr>
              <a:t>9/11/2014</a:t>
            </a:fld>
            <a:endParaRPr lang="en-US">
              <a:solidFill>
                <a:prstClr val="black">
                  <a:tint val="75000"/>
                </a:prstClr>
              </a:solidFill>
            </a:endParaRPr>
          </a:p>
        </p:txBody>
      </p:sp>
      <p:sp>
        <p:nvSpPr>
          <p:cNvPr id="11"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2" name="Slide Number Placeholder 3"/>
          <p:cNvSpPr>
            <a:spLocks noGrp="1"/>
          </p:cNvSpPr>
          <p:nvPr>
            <p:ph type="sldNum" sz="quarter" idx="12"/>
          </p:nvPr>
        </p:nvSpPr>
        <p:spPr/>
        <p:txBody>
          <a:bodyPr/>
          <a:lstStyle>
            <a:lvl1pPr>
              <a:defRPr/>
            </a:lvl1pPr>
          </a:lstStyle>
          <a:p>
            <a:pPr>
              <a:defRPr/>
            </a:pPr>
            <a:fld id="{7AF19061-C556-4B3D-9B2E-DF44E68B29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3831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0B7757-026B-42AB-AB6E-D7AF6904DF25}" type="slidenum">
              <a:rPr lang="en-US"/>
              <a:pPr>
                <a:defRPr/>
              </a:pPr>
              <a:t>‹#›</a:t>
            </a:fld>
            <a:endParaRPr lang="en-US"/>
          </a:p>
        </p:txBody>
      </p:sp>
    </p:spTree>
    <p:extLst>
      <p:ext uri="{BB962C8B-B14F-4D97-AF65-F5344CB8AC3E}">
        <p14:creationId xmlns:p14="http://schemas.microsoft.com/office/powerpoint/2010/main" val="278769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BA86CC-6896-4A16-9D7C-01F180A9BB15}" type="slidenum">
              <a:rPr lang="en-US"/>
              <a:pPr>
                <a:defRPr/>
              </a:pPr>
              <a:t>‹#›</a:t>
            </a:fld>
            <a:endParaRPr lang="en-US"/>
          </a:p>
        </p:txBody>
      </p:sp>
    </p:spTree>
    <p:extLst>
      <p:ext uri="{BB962C8B-B14F-4D97-AF65-F5344CB8AC3E}">
        <p14:creationId xmlns:p14="http://schemas.microsoft.com/office/powerpoint/2010/main" val="3652377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28841"/>
            <a:ext cx="77724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dirty="0" smtClean="0"/>
              <a:t>Presentation Title</a:t>
            </a:r>
            <a:endParaRPr lang="en-US" dirty="0"/>
          </a:p>
        </p:txBody>
      </p:sp>
      <p:sp>
        <p:nvSpPr>
          <p:cNvPr id="3" name="Subtitle 2"/>
          <p:cNvSpPr>
            <a:spLocks noGrp="1"/>
          </p:cNvSpPr>
          <p:nvPr>
            <p:ph type="subTitle" idx="1"/>
          </p:nvPr>
        </p:nvSpPr>
        <p:spPr>
          <a:xfrm>
            <a:off x="685800" y="3030807"/>
            <a:ext cx="7772400" cy="2102356"/>
          </a:xfrm>
          <a:prstGeom prst="rect">
            <a:avLst/>
          </a:prstGeom>
        </p:spPr>
        <p:txBody>
          <a:bodyPr anchor="t">
            <a:normAutofit/>
          </a:bodyPr>
          <a:lstStyle>
            <a:lvl1pPr marL="0" indent="0" algn="l">
              <a:buNone/>
              <a:defRPr sz="2400" b="0" i="0">
                <a:solidFill>
                  <a:schemeClr val="tx1">
                    <a:lumMod val="75000"/>
                    <a:lumOff val="25000"/>
                  </a:schemeClr>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D803B8FA-BCB0-5D4D-9E0C-8594CF5A2264}" type="datetime1">
              <a:rPr lang="en-US"/>
              <a:pPr>
                <a:defRPr/>
              </a:pPr>
              <a:t>9/11/2014</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solidFill>
                  <a:prstClr val="black">
                    <a:lumMod val="65000"/>
                    <a:lumOff val="35000"/>
                  </a:prstClr>
                </a:solidFill>
              </a:rPr>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205D934E-3E61-264D-8682-F58928E18B84}" type="slidenum">
              <a:rPr lang="en-US"/>
              <a:pPr>
                <a:defRPr/>
              </a:pPr>
              <a:t>‹#›</a:t>
            </a:fld>
            <a:endParaRPr lang="en-US"/>
          </a:p>
        </p:txBody>
      </p:sp>
    </p:spTree>
    <p:extLst>
      <p:ext uri="{BB962C8B-B14F-4D97-AF65-F5344CB8AC3E}">
        <p14:creationId xmlns:p14="http://schemas.microsoft.com/office/powerpoint/2010/main" val="1948638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47030"/>
            <a:ext cx="8229600" cy="981810"/>
          </a:xfrm>
          <a:prstGeom prst="rect">
            <a:avLst/>
          </a:prstGeom>
        </p:spPr>
        <p:txBody>
          <a:bodyPr>
            <a:normAutofit/>
          </a:bodyPr>
          <a:lstStyle>
            <a:lvl1pPr algn="l">
              <a:defRPr sz="3600" b="0" i="0" baseline="0">
                <a:solidFill>
                  <a:srgbClr val="18453B"/>
                </a:solidFill>
                <a:latin typeface="Gotham-Bold"/>
                <a:cs typeface="Gotham-Bold"/>
              </a:defRPr>
            </a:lvl1pPr>
          </a:lstStyle>
          <a:p>
            <a:r>
              <a:rPr lang="en-US" dirty="0" smtClean="0"/>
              <a:t>1 column full width, bullets</a:t>
            </a:r>
            <a:endParaRPr lang="en-US" dirty="0"/>
          </a:p>
        </p:txBody>
      </p:sp>
      <p:sp>
        <p:nvSpPr>
          <p:cNvPr id="3" name="Content Placeholder 2"/>
          <p:cNvSpPr>
            <a:spLocks noGrp="1"/>
          </p:cNvSpPr>
          <p:nvPr>
            <p:ph idx="1"/>
          </p:nvPr>
        </p:nvSpPr>
        <p:spPr>
          <a:xfrm>
            <a:off x="457200" y="2059668"/>
            <a:ext cx="8229600" cy="4066495"/>
          </a:xfrm>
          <a:prstGeom prst="rect">
            <a:avLst/>
          </a:prstGeom>
        </p:spPr>
        <p:txBody>
          <a:bodyPr/>
          <a:lstStyle>
            <a:lvl1pPr>
              <a:buClr>
                <a:schemeClr val="tx1">
                  <a:lumMod val="75000"/>
                  <a:lumOff val="25000"/>
                </a:schemeClr>
              </a:buClr>
              <a:buFont typeface="Wingdings" charset="2"/>
              <a:buChar char="§"/>
              <a:defRPr sz="2800" b="0" i="0">
                <a:solidFill>
                  <a:schemeClr val="tx1">
                    <a:lumMod val="75000"/>
                    <a:lumOff val="25000"/>
                  </a:schemeClr>
                </a:solidFill>
                <a:latin typeface="Gotham Book"/>
                <a:cs typeface="Gotham Book"/>
              </a:defRPr>
            </a:lvl1pPr>
            <a:lvl2pPr marL="649224">
              <a:buClr>
                <a:schemeClr val="tx1">
                  <a:lumMod val="75000"/>
                  <a:lumOff val="25000"/>
                </a:schemeClr>
              </a:buClr>
              <a:buSzPct val="85000"/>
              <a:buFont typeface="Wingdings" charset="2"/>
              <a:buChar char="§"/>
              <a:defRPr sz="24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C93AF409-9F3D-4144-905F-D667DBFB2192}" type="datetime1">
              <a:rPr lang="en-US"/>
              <a:pPr>
                <a:defRPr/>
              </a:pPr>
              <a:t>9/11/2014</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solidFill>
                  <a:prstClr val="black">
                    <a:lumMod val="65000"/>
                    <a:lumOff val="35000"/>
                  </a:prstClr>
                </a:solidFill>
              </a:rPr>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B4461CB-4CA9-2A43-A3FA-624E1DA485A6}" type="slidenum">
              <a:rPr lang="en-US"/>
              <a:pPr>
                <a:defRPr/>
              </a:pPr>
              <a:t>‹#›</a:t>
            </a:fld>
            <a:endParaRPr lang="en-US"/>
          </a:p>
        </p:txBody>
      </p:sp>
    </p:spTree>
    <p:extLst>
      <p:ext uri="{BB962C8B-B14F-4D97-AF65-F5344CB8AC3E}">
        <p14:creationId xmlns:p14="http://schemas.microsoft.com/office/powerpoint/2010/main" val="3756607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47030"/>
            <a:ext cx="8229600" cy="981810"/>
          </a:xfrm>
          <a:prstGeom prst="rect">
            <a:avLst/>
          </a:prstGeom>
        </p:spPr>
        <p:txBody>
          <a:bodyPr>
            <a:normAutofit/>
          </a:bodyPr>
          <a:lstStyle>
            <a:lvl1pPr algn="l">
              <a:defRPr sz="3600" b="0" i="0" baseline="0">
                <a:solidFill>
                  <a:srgbClr val="18453B"/>
                </a:solidFill>
                <a:latin typeface="Gotham-Bold"/>
                <a:cs typeface="Gotham-Bold"/>
              </a:defRPr>
            </a:lvl1pPr>
          </a:lstStyle>
          <a:p>
            <a:r>
              <a:rPr lang="en-US" dirty="0" smtClean="0"/>
              <a:t>2 columns, bullets</a:t>
            </a:r>
            <a:endParaRPr lang="en-US" dirty="0"/>
          </a:p>
        </p:txBody>
      </p:sp>
      <p:sp>
        <p:nvSpPr>
          <p:cNvPr id="3" name="Content Placeholder 2"/>
          <p:cNvSpPr>
            <a:spLocks noGrp="1"/>
          </p:cNvSpPr>
          <p:nvPr>
            <p:ph idx="1"/>
          </p:nvPr>
        </p:nvSpPr>
        <p:spPr>
          <a:xfrm>
            <a:off x="457200" y="2059668"/>
            <a:ext cx="3950704"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3849B177-5D8B-7A43-B9D4-2D03D1F64BD4}" type="datetime1">
              <a:rPr lang="en-US"/>
              <a:pPr>
                <a:defRPr/>
              </a:pPr>
              <a:t>9/11/2014</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solidFill>
                  <a:prstClr val="black">
                    <a:lumMod val="65000"/>
                    <a:lumOff val="35000"/>
                  </a:prstClr>
                </a:solidFill>
              </a:rPr>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599938D-0427-3542-974E-F7CD887B3868}" type="slidenum">
              <a:rPr lang="en-US"/>
              <a:pPr>
                <a:defRPr/>
              </a:pPr>
              <a:t>‹#›</a:t>
            </a:fld>
            <a:endParaRPr lang="en-US"/>
          </a:p>
        </p:txBody>
      </p:sp>
      <p:sp>
        <p:nvSpPr>
          <p:cNvPr id="8" name="Content Placeholder 2"/>
          <p:cNvSpPr>
            <a:spLocks noGrp="1"/>
          </p:cNvSpPr>
          <p:nvPr>
            <p:ph idx="13"/>
          </p:nvPr>
        </p:nvSpPr>
        <p:spPr>
          <a:xfrm>
            <a:off x="4736096" y="2059668"/>
            <a:ext cx="3950704"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367031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79044"/>
            <a:ext cx="8229600" cy="821157"/>
          </a:xfrm>
          <a:prstGeom prst="rect">
            <a:avLst/>
          </a:prstGeom>
        </p:spPr>
        <p:txBody>
          <a:bodyPr>
            <a:normAutofit/>
          </a:bodyPr>
          <a:lstStyle>
            <a:lvl1pPr algn="l">
              <a:defRPr sz="3600" b="0" i="0">
                <a:solidFill>
                  <a:srgbClr val="18453B"/>
                </a:solidFill>
                <a:latin typeface="Gotham-Bold"/>
                <a:cs typeface="Gotham-Bold"/>
              </a:defRPr>
            </a:lvl1pPr>
          </a:lstStyle>
          <a:p>
            <a:r>
              <a:rPr lang="en-US" dirty="0" smtClean="0"/>
              <a:t>1 column, no bullets</a:t>
            </a:r>
            <a:endParaRPr lang="en-US" dirty="0"/>
          </a:p>
        </p:txBody>
      </p:sp>
      <p:sp>
        <p:nvSpPr>
          <p:cNvPr id="3" name="Content Placeholder 2"/>
          <p:cNvSpPr>
            <a:spLocks noGrp="1"/>
          </p:cNvSpPr>
          <p:nvPr>
            <p:ph idx="1"/>
          </p:nvPr>
        </p:nvSpPr>
        <p:spPr>
          <a:xfrm>
            <a:off x="457200" y="1600201"/>
            <a:ext cx="8229600" cy="4419600"/>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9F847968-A88B-B947-87AA-BB83F906ED2F}" type="datetime1">
              <a:rPr lang="en-US"/>
              <a:pPr>
                <a:defRPr/>
              </a:pPr>
              <a:t>9/11/2014</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solidFill>
                  <a:prstClr val="black">
                    <a:lumMod val="65000"/>
                    <a:lumOff val="35000"/>
                  </a:prstClr>
                </a:solidFill>
              </a:rPr>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DCE0E26-47BB-FF4B-814B-E43C1B98F5D1}" type="slidenum">
              <a:rPr lang="en-US"/>
              <a:pPr>
                <a:defRPr/>
              </a:pPr>
              <a:t>‹#›</a:t>
            </a:fld>
            <a:endParaRPr lang="en-US"/>
          </a:p>
        </p:txBody>
      </p:sp>
    </p:spTree>
    <p:extLst>
      <p:ext uri="{BB962C8B-B14F-4D97-AF65-F5344CB8AC3E}">
        <p14:creationId xmlns:p14="http://schemas.microsoft.com/office/powerpoint/2010/main" val="2907259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75091"/>
            <a:ext cx="82296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dirty="0" smtClean="0"/>
              <a:t>1 column, numbers</a:t>
            </a:r>
            <a:endParaRPr lang="en-US" dirty="0"/>
          </a:p>
        </p:txBody>
      </p:sp>
      <p:sp>
        <p:nvSpPr>
          <p:cNvPr id="3" name="Content Placeholder 2"/>
          <p:cNvSpPr>
            <a:spLocks noGrp="1"/>
          </p:cNvSpPr>
          <p:nvPr>
            <p:ph idx="1"/>
          </p:nvPr>
        </p:nvSpPr>
        <p:spPr>
          <a:xfrm>
            <a:off x="457200" y="1600201"/>
            <a:ext cx="82296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200" indent="457200" algn="l">
              <a:buClr>
                <a:schemeClr val="tx1">
                  <a:lumMod val="75000"/>
                  <a:lumOff val="25000"/>
                </a:schemeClr>
              </a:buClr>
              <a:buFont typeface="Wingdings" charset="2"/>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4B2702C-F183-E649-BBAD-4C35648D6001}" type="datetime1">
              <a:rPr lang="en-US"/>
              <a:pPr>
                <a:defRPr/>
              </a:pPr>
              <a:t>9/11/2014</a:t>
            </a:fld>
            <a:endParaRPr lang="en-US"/>
          </a:p>
        </p:txBody>
      </p:sp>
      <p:sp>
        <p:nvSpPr>
          <p:cNvPr id="7"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solidFill>
                  <a:prstClr val="black">
                    <a:lumMod val="65000"/>
                    <a:lumOff val="35000"/>
                  </a:prstClr>
                </a:solidFill>
              </a:rPr>
              <a:t>Footer</a:t>
            </a:r>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14362E17-3E5F-5C4D-AFD9-BBBB918BE234}" type="slidenum">
              <a:rPr lang="en-US"/>
              <a:pPr>
                <a:defRPr/>
              </a:pPr>
              <a:t>‹#›</a:t>
            </a:fld>
            <a:endParaRPr lang="en-US"/>
          </a:p>
        </p:txBody>
      </p:sp>
    </p:spTree>
    <p:extLst>
      <p:ext uri="{BB962C8B-B14F-4D97-AF65-F5344CB8AC3E}">
        <p14:creationId xmlns:p14="http://schemas.microsoft.com/office/powerpoint/2010/main" val="1190453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black">
                  <a:lumMod val="65000"/>
                  <a:lumOff val="3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lumMod val="65000"/>
                  <a:lumOff val="3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60B7757-026B-42AB-AB6E-D7AF6904DF25}"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3423530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lumMod val="65000"/>
                  <a:lumOff val="3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lumMod val="65000"/>
                  <a:lumOff val="3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B3448BA-08A6-492E-92D6-1C886658C63B}"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321800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27BC9C-16A1-41ED-8AC9-7E493B1628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1247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A8026E-A416-4376-9F50-DECB5D4307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88610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BA86CC-6896-4A16-9D7C-01F180A9BB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0112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196EED-E9E0-4842-B57B-08B54404BE7B}" type="slidenum">
              <a:rPr lang="en-US"/>
              <a:pPr>
                <a:defRPr/>
              </a:pPr>
              <a:t>‹#›</a:t>
            </a:fld>
            <a:endParaRPr lang="en-US"/>
          </a:p>
        </p:txBody>
      </p:sp>
    </p:spTree>
    <p:extLst>
      <p:ext uri="{BB962C8B-B14F-4D97-AF65-F5344CB8AC3E}">
        <p14:creationId xmlns:p14="http://schemas.microsoft.com/office/powerpoint/2010/main" val="1314948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196EED-E9E0-4842-B57B-08B54404BE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897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83812E3-1E84-4E28-ABD9-B989F3D0C1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6003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B3448BA-08A6-492E-92D6-1C886658C6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67275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60B7757-026B-42AB-AB6E-D7AF6904DF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5156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7616C0-F3C4-4DD1-85DD-4EF870EC59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20761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932A3A-024A-426D-ADC3-41C46237C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51332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853367-9192-4C9C-89FB-ED0478D7EE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15733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57C931-F1B5-4FCB-8837-CA1653F980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18036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27BC9C-16A1-41ED-8AC9-7E493B1628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47869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A8026E-A416-4376-9F50-DECB5D4307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8038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3812E3-1E84-4E28-ABD9-B989F3D0C1BA}" type="slidenum">
              <a:rPr lang="en-US"/>
              <a:pPr>
                <a:defRPr/>
              </a:pPr>
              <a:t>‹#›</a:t>
            </a:fld>
            <a:endParaRPr lang="en-US"/>
          </a:p>
        </p:txBody>
      </p:sp>
    </p:spTree>
    <p:extLst>
      <p:ext uri="{BB962C8B-B14F-4D97-AF65-F5344CB8AC3E}">
        <p14:creationId xmlns:p14="http://schemas.microsoft.com/office/powerpoint/2010/main" val="39012394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BA86CC-6896-4A16-9D7C-01F180A9BB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91232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196EED-E9E0-4842-B57B-08B54404BE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79705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83812E3-1E84-4E28-ABD9-B989F3D0C1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9413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B3448BA-08A6-492E-92D6-1C886658C6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141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60B7757-026B-42AB-AB6E-D7AF6904DF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75646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7616C0-F3C4-4DD1-85DD-4EF870EC59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97656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932A3A-024A-426D-ADC3-41C46237C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81832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853367-9192-4C9C-89FB-ED0478D7EE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89322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57C931-F1B5-4FCB-8837-CA1653F980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721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3448BA-08A6-492E-92D6-1C886658C63B}" type="slidenum">
              <a:rPr lang="en-US"/>
              <a:pPr>
                <a:defRPr/>
              </a:pPr>
              <a:t>‹#›</a:t>
            </a:fld>
            <a:endParaRPr lang="en-US"/>
          </a:p>
        </p:txBody>
      </p:sp>
    </p:spTree>
    <p:extLst>
      <p:ext uri="{BB962C8B-B14F-4D97-AF65-F5344CB8AC3E}">
        <p14:creationId xmlns:p14="http://schemas.microsoft.com/office/powerpoint/2010/main" val="134413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0B7757-026B-42AB-AB6E-D7AF6904DF25}" type="slidenum">
              <a:rPr lang="en-US"/>
              <a:pPr>
                <a:defRPr/>
              </a:pPr>
              <a:t>‹#›</a:t>
            </a:fld>
            <a:endParaRPr lang="en-US"/>
          </a:p>
        </p:txBody>
      </p:sp>
    </p:spTree>
    <p:extLst>
      <p:ext uri="{BB962C8B-B14F-4D97-AF65-F5344CB8AC3E}">
        <p14:creationId xmlns:p14="http://schemas.microsoft.com/office/powerpoint/2010/main" val="376913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7616C0-F3C4-4DD1-85DD-4EF870EC59CD}" type="slidenum">
              <a:rPr lang="en-US"/>
              <a:pPr>
                <a:defRPr/>
              </a:pPr>
              <a:t>‹#›</a:t>
            </a:fld>
            <a:endParaRPr lang="en-US"/>
          </a:p>
        </p:txBody>
      </p:sp>
    </p:spTree>
    <p:extLst>
      <p:ext uri="{BB962C8B-B14F-4D97-AF65-F5344CB8AC3E}">
        <p14:creationId xmlns:p14="http://schemas.microsoft.com/office/powerpoint/2010/main" val="1021911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932A3A-024A-426D-ADC3-41C46237C53A}" type="slidenum">
              <a:rPr lang="en-US"/>
              <a:pPr>
                <a:defRPr/>
              </a:pPr>
              <a:t>‹#›</a:t>
            </a:fld>
            <a:endParaRPr lang="en-US"/>
          </a:p>
        </p:txBody>
      </p:sp>
    </p:spTree>
    <p:extLst>
      <p:ext uri="{BB962C8B-B14F-4D97-AF65-F5344CB8AC3E}">
        <p14:creationId xmlns:p14="http://schemas.microsoft.com/office/powerpoint/2010/main" val="38042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3.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5.jpeg"/><Relationship Id="rId4" Type="http://schemas.openxmlformats.org/officeDocument/2006/relationships/slideLayout" Target="../slideLayouts/slideLayout33.xml"/><Relationship Id="rId9"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6DD3B80-A900-46C0-9B7C-5CC13377DB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81000"/>
            <a:ext cx="7010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2286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7" name="Line 13"/>
          <p:cNvSpPr>
            <a:spLocks noChangeShapeType="1"/>
          </p:cNvSpPr>
          <p:nvPr/>
        </p:nvSpPr>
        <p:spPr bwMode="auto">
          <a:xfrm>
            <a:off x="0" y="1600200"/>
            <a:ext cx="9144000" cy="0"/>
          </a:xfrm>
          <a:prstGeom prst="line">
            <a:avLst/>
          </a:prstGeom>
          <a:noFill/>
          <a:ln w="50800">
            <a:solidFill>
              <a:srgbClr val="00517D"/>
            </a:solidFill>
            <a:round/>
            <a:headEnd/>
            <a:tailEnd/>
          </a:ln>
        </p:spPr>
        <p:txBody>
          <a:bodyPr wrap="none" anchor="ctr">
            <a:prstTxWarp prst="textNoShape">
              <a:avLst/>
            </a:prstTxWarp>
          </a:bodyPr>
          <a:lstStyle/>
          <a:p>
            <a:pPr algn="r" eaLnBrk="0" hangingPunct="0">
              <a:defRPr/>
            </a:pPr>
            <a:endParaRPr lang="en-US" sz="2400">
              <a:solidFill>
                <a:srgbClr val="FFCC8D"/>
              </a:solidFill>
            </a:endParaRPr>
          </a:p>
        </p:txBody>
      </p:sp>
      <p:sp>
        <p:nvSpPr>
          <p:cNvPr id="1038" name="Line 14"/>
          <p:cNvSpPr>
            <a:spLocks noChangeShapeType="1"/>
          </p:cNvSpPr>
          <p:nvPr/>
        </p:nvSpPr>
        <p:spPr bwMode="auto">
          <a:xfrm>
            <a:off x="0" y="1524000"/>
            <a:ext cx="9144000" cy="0"/>
          </a:xfrm>
          <a:prstGeom prst="line">
            <a:avLst/>
          </a:prstGeom>
          <a:noFill/>
          <a:ln w="25400">
            <a:solidFill>
              <a:srgbClr val="00517D"/>
            </a:solidFill>
            <a:round/>
            <a:headEnd/>
            <a:tailEnd/>
          </a:ln>
        </p:spPr>
        <p:txBody>
          <a:bodyPr wrap="none" anchor="ctr">
            <a:prstTxWarp prst="textNoShape">
              <a:avLst/>
            </a:prstTxWarp>
          </a:bodyPr>
          <a:lstStyle/>
          <a:p>
            <a:pPr algn="r" eaLnBrk="0" hangingPunct="0">
              <a:defRPr/>
            </a:pPr>
            <a:endParaRPr lang="en-US" sz="2400">
              <a:solidFill>
                <a:srgbClr val="FFCC8D"/>
              </a:solidFill>
            </a:endParaRPr>
          </a:p>
        </p:txBody>
      </p:sp>
      <p:pic>
        <p:nvPicPr>
          <p:cNvPr id="7" name="Picture 6" descr="GW Text Logo.pdf"/>
          <p:cNvPicPr>
            <a:picLocks noChangeAspect="1"/>
          </p:cNvPicPr>
          <p:nvPr userDrawn="1"/>
        </p:nvPicPr>
        <p:blipFill>
          <a:blip r:embed="rId16"/>
          <a:srcRect/>
          <a:stretch>
            <a:fillRect/>
          </a:stretch>
        </p:blipFill>
        <p:spPr bwMode="auto">
          <a:xfrm>
            <a:off x="152400" y="50800"/>
            <a:ext cx="1828800" cy="1397000"/>
          </a:xfrm>
          <a:prstGeom prst="rect">
            <a:avLst/>
          </a:prstGeom>
          <a:noFill/>
          <a:ln w="9525">
            <a:noFill/>
            <a:miter lim="800000"/>
            <a:headEnd/>
            <a:tailEnd/>
          </a:ln>
        </p:spPr>
      </p:pic>
      <p:sp>
        <p:nvSpPr>
          <p:cNvPr id="8" name="TextBox 7"/>
          <p:cNvSpPr txBox="1"/>
          <p:nvPr userDrawn="1"/>
        </p:nvSpPr>
        <p:spPr>
          <a:xfrm>
            <a:off x="3810000" y="6565900"/>
            <a:ext cx="5334000" cy="246221"/>
          </a:xfrm>
          <a:prstGeom prst="rect">
            <a:avLst/>
          </a:prstGeom>
          <a:noFill/>
        </p:spPr>
        <p:txBody>
          <a:bodyPr wrap="square" rtlCol="0">
            <a:spAutoFit/>
          </a:bodyPr>
          <a:lstStyle/>
          <a:p>
            <a:pPr algn="r" eaLnBrk="0" hangingPunct="0"/>
            <a:r>
              <a:rPr lang="en-US" sz="1000" i="1" dirty="0">
                <a:solidFill>
                  <a:srgbClr val="00517D"/>
                </a:solidFill>
              </a:rPr>
              <a:t>Center for Risk Science and Public Health</a:t>
            </a:r>
          </a:p>
        </p:txBody>
      </p:sp>
    </p:spTree>
    <p:extLst>
      <p:ext uri="{BB962C8B-B14F-4D97-AF65-F5344CB8AC3E}">
        <p14:creationId xmlns:p14="http://schemas.microsoft.com/office/powerpoint/2010/main" val="3490144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dt="0"/>
  <p:txStyles>
    <p:titleStyle>
      <a:lvl1pPr algn="r" rtl="0" eaLnBrk="0" fontAlgn="base" hangingPunct="0">
        <a:spcBef>
          <a:spcPct val="0"/>
        </a:spcBef>
        <a:spcAft>
          <a:spcPct val="0"/>
        </a:spcAft>
        <a:defRPr sz="4000">
          <a:solidFill>
            <a:srgbClr val="00517D"/>
          </a:solidFill>
          <a:latin typeface="+mj-lt"/>
          <a:ea typeface="+mj-ea"/>
          <a:cs typeface="+mj-cs"/>
        </a:defRPr>
      </a:lvl1pPr>
      <a:lvl2pPr algn="r" rtl="0" eaLnBrk="0" fontAlgn="base" hangingPunct="0">
        <a:spcBef>
          <a:spcPct val="0"/>
        </a:spcBef>
        <a:spcAft>
          <a:spcPct val="0"/>
        </a:spcAft>
        <a:defRPr sz="4000">
          <a:solidFill>
            <a:srgbClr val="00517D"/>
          </a:solidFill>
          <a:latin typeface="Arial" charset="0"/>
          <a:ea typeface="ＭＳ Ｐゴシック" charset="-128"/>
          <a:cs typeface="ＭＳ Ｐゴシック" charset="-128"/>
        </a:defRPr>
      </a:lvl2pPr>
      <a:lvl3pPr algn="r" rtl="0" eaLnBrk="0" fontAlgn="base" hangingPunct="0">
        <a:spcBef>
          <a:spcPct val="0"/>
        </a:spcBef>
        <a:spcAft>
          <a:spcPct val="0"/>
        </a:spcAft>
        <a:defRPr sz="4000">
          <a:solidFill>
            <a:srgbClr val="00517D"/>
          </a:solidFill>
          <a:latin typeface="Arial" charset="0"/>
          <a:ea typeface="ＭＳ Ｐゴシック" charset="-128"/>
          <a:cs typeface="ＭＳ Ｐゴシック" charset="-128"/>
        </a:defRPr>
      </a:lvl3pPr>
      <a:lvl4pPr algn="r" rtl="0" eaLnBrk="0" fontAlgn="base" hangingPunct="0">
        <a:spcBef>
          <a:spcPct val="0"/>
        </a:spcBef>
        <a:spcAft>
          <a:spcPct val="0"/>
        </a:spcAft>
        <a:defRPr sz="4000">
          <a:solidFill>
            <a:srgbClr val="00517D"/>
          </a:solidFill>
          <a:latin typeface="Arial" charset="0"/>
          <a:ea typeface="ＭＳ Ｐゴシック" charset="-128"/>
          <a:cs typeface="ＭＳ Ｐゴシック" charset="-128"/>
        </a:defRPr>
      </a:lvl4pPr>
      <a:lvl5pPr algn="r" rtl="0" eaLnBrk="0" fontAlgn="base" hangingPunct="0">
        <a:spcBef>
          <a:spcPct val="0"/>
        </a:spcBef>
        <a:spcAft>
          <a:spcPct val="0"/>
        </a:spcAft>
        <a:defRPr sz="4000">
          <a:solidFill>
            <a:srgbClr val="00517D"/>
          </a:solidFill>
          <a:latin typeface="Arial" charset="0"/>
          <a:ea typeface="ＭＳ Ｐゴシック" charset="-128"/>
          <a:cs typeface="ＭＳ Ｐゴシック" charset="-128"/>
        </a:defRPr>
      </a:lvl5pPr>
      <a:lvl6pPr marL="457200" algn="r" rtl="0" fontAlgn="base">
        <a:spcBef>
          <a:spcPct val="0"/>
        </a:spcBef>
        <a:spcAft>
          <a:spcPct val="0"/>
        </a:spcAft>
        <a:defRPr sz="4000">
          <a:solidFill>
            <a:srgbClr val="00517D"/>
          </a:solidFill>
          <a:latin typeface="Arial" charset="0"/>
          <a:ea typeface="ＭＳ Ｐゴシック" charset="-128"/>
          <a:cs typeface="ＭＳ Ｐゴシック" charset="-128"/>
        </a:defRPr>
      </a:lvl6pPr>
      <a:lvl7pPr marL="914400" algn="r" rtl="0" fontAlgn="base">
        <a:spcBef>
          <a:spcPct val="0"/>
        </a:spcBef>
        <a:spcAft>
          <a:spcPct val="0"/>
        </a:spcAft>
        <a:defRPr sz="4000">
          <a:solidFill>
            <a:srgbClr val="00517D"/>
          </a:solidFill>
          <a:latin typeface="Arial" charset="0"/>
          <a:ea typeface="ＭＳ Ｐゴシック" charset="-128"/>
          <a:cs typeface="ＭＳ Ｐゴシック" charset="-128"/>
        </a:defRPr>
      </a:lvl7pPr>
      <a:lvl8pPr marL="1371600" algn="r" rtl="0" fontAlgn="base">
        <a:spcBef>
          <a:spcPct val="0"/>
        </a:spcBef>
        <a:spcAft>
          <a:spcPct val="0"/>
        </a:spcAft>
        <a:defRPr sz="4000">
          <a:solidFill>
            <a:srgbClr val="00517D"/>
          </a:solidFill>
          <a:latin typeface="Arial" charset="0"/>
          <a:ea typeface="ＭＳ Ｐゴシック" charset="-128"/>
          <a:cs typeface="ＭＳ Ｐゴシック" charset="-128"/>
        </a:defRPr>
      </a:lvl8pPr>
      <a:lvl9pPr marL="1828800" algn="r" rtl="0" fontAlgn="base">
        <a:spcBef>
          <a:spcPct val="0"/>
        </a:spcBef>
        <a:spcAft>
          <a:spcPct val="0"/>
        </a:spcAft>
        <a:defRPr sz="4000">
          <a:solidFill>
            <a:srgbClr val="00517D"/>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00517D"/>
        </a:buClr>
        <a:buFont typeface="Times"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517D"/>
        </a:buClr>
        <a:buFont typeface="Times" charset="0"/>
        <a:buChar char="•"/>
        <a:defRPr sz="2400">
          <a:solidFill>
            <a:schemeClr val="tx1"/>
          </a:solidFill>
          <a:latin typeface="+mn-lt"/>
          <a:ea typeface="+mn-ea"/>
        </a:defRPr>
      </a:lvl2pPr>
      <a:lvl3pPr marL="1085850" indent="-228600" algn="l" rtl="0" eaLnBrk="0" fontAlgn="base" hangingPunct="0">
        <a:spcBef>
          <a:spcPct val="20000"/>
        </a:spcBef>
        <a:spcAft>
          <a:spcPct val="0"/>
        </a:spcAft>
        <a:buClr>
          <a:srgbClr val="00517D"/>
        </a:buClr>
        <a:buFont typeface="Times" charset="0"/>
        <a:buChar char="•"/>
        <a:defRPr sz="2400">
          <a:solidFill>
            <a:schemeClr val="tx1"/>
          </a:solidFill>
          <a:latin typeface="+mn-lt"/>
          <a:ea typeface="+mn-ea"/>
        </a:defRPr>
      </a:lvl3pPr>
      <a:lvl4pPr marL="1428750" indent="-228600" algn="l" rtl="0" eaLnBrk="0" fontAlgn="base" hangingPunct="0">
        <a:spcBef>
          <a:spcPct val="20000"/>
        </a:spcBef>
        <a:spcAft>
          <a:spcPct val="0"/>
        </a:spcAft>
        <a:buClr>
          <a:srgbClr val="00517D"/>
        </a:buClr>
        <a:buFont typeface="Times" charset="0"/>
        <a:buChar char="•"/>
        <a:defRPr sz="2400">
          <a:solidFill>
            <a:schemeClr val="tx1"/>
          </a:solidFill>
          <a:latin typeface="+mn-lt"/>
          <a:ea typeface="+mn-ea"/>
        </a:defRPr>
      </a:lvl4pPr>
      <a:lvl5pPr marL="1771650" indent="-228600" algn="l" rtl="0" eaLnBrk="0" fontAlgn="base" hangingPunct="0">
        <a:spcBef>
          <a:spcPct val="20000"/>
        </a:spcBef>
        <a:spcAft>
          <a:spcPct val="0"/>
        </a:spcAft>
        <a:buClr>
          <a:srgbClr val="00517D"/>
        </a:buClr>
        <a:buFont typeface="Times" charset="0"/>
        <a:buChar char="•"/>
        <a:defRPr sz="2400">
          <a:solidFill>
            <a:schemeClr val="tx1"/>
          </a:solidFill>
          <a:latin typeface="+mn-lt"/>
          <a:ea typeface="+mn-ea"/>
        </a:defRPr>
      </a:lvl5pPr>
      <a:lvl6pPr marL="2228850" indent="-228600" algn="l" rtl="0" fontAlgn="base">
        <a:spcBef>
          <a:spcPct val="20000"/>
        </a:spcBef>
        <a:spcAft>
          <a:spcPct val="0"/>
        </a:spcAft>
        <a:buClr>
          <a:srgbClr val="00517D"/>
        </a:buClr>
        <a:buFont typeface="Times" charset="0"/>
        <a:buChar char="•"/>
        <a:defRPr sz="2400">
          <a:solidFill>
            <a:schemeClr val="tx1"/>
          </a:solidFill>
          <a:latin typeface="+mn-lt"/>
          <a:ea typeface="+mn-ea"/>
        </a:defRPr>
      </a:lvl6pPr>
      <a:lvl7pPr marL="2686050" indent="-228600" algn="l" rtl="0" fontAlgn="base">
        <a:spcBef>
          <a:spcPct val="20000"/>
        </a:spcBef>
        <a:spcAft>
          <a:spcPct val="0"/>
        </a:spcAft>
        <a:buClr>
          <a:srgbClr val="00517D"/>
        </a:buClr>
        <a:buFont typeface="Times" charset="0"/>
        <a:buChar char="•"/>
        <a:defRPr sz="2400">
          <a:solidFill>
            <a:schemeClr val="tx1"/>
          </a:solidFill>
          <a:latin typeface="+mn-lt"/>
          <a:ea typeface="+mn-ea"/>
        </a:defRPr>
      </a:lvl7pPr>
      <a:lvl8pPr marL="3143250" indent="-228600" algn="l" rtl="0" fontAlgn="base">
        <a:spcBef>
          <a:spcPct val="20000"/>
        </a:spcBef>
        <a:spcAft>
          <a:spcPct val="0"/>
        </a:spcAft>
        <a:buClr>
          <a:srgbClr val="00517D"/>
        </a:buClr>
        <a:buFont typeface="Times" charset="0"/>
        <a:buChar char="•"/>
        <a:defRPr sz="2400">
          <a:solidFill>
            <a:schemeClr val="tx1"/>
          </a:solidFill>
          <a:latin typeface="+mn-lt"/>
          <a:ea typeface="+mn-ea"/>
        </a:defRPr>
      </a:lvl8pPr>
      <a:lvl9pPr marL="3600450" indent="-228600" algn="l" rtl="0" fontAlgn="base">
        <a:spcBef>
          <a:spcPct val="20000"/>
        </a:spcBef>
        <a:spcAft>
          <a:spcPct val="0"/>
        </a:spcAft>
        <a:buClr>
          <a:srgbClr val="00517D"/>
        </a:buClr>
        <a:buFont typeface="Times" charset="0"/>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3C8BA90-2E05-485F-8B9C-93DC22BE24A6}" type="datetimeFigureOut">
              <a:rPr lang="en-US">
                <a:solidFill>
                  <a:prstClr val="black">
                    <a:tint val="75000"/>
                  </a:prstClr>
                </a:solidFill>
              </a:rPr>
              <a:pPr>
                <a:defRPr/>
              </a:pPr>
              <a:t>9/11/2014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F1003FE-41B1-4F4A-AD14-73C2F1A8DA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691881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711" r:id="rId4"/>
  </p:sldLayoutIdLst>
  <p:txStyles>
    <p:title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charset="0"/>
          <a:cs typeface="Arial" charset="0"/>
        </a:defRPr>
      </a:lvl2pPr>
      <a:lvl3pPr algn="l" rtl="0" eaLnBrk="0" fontAlgn="base" hangingPunct="0">
        <a:spcBef>
          <a:spcPct val="0"/>
        </a:spcBef>
        <a:spcAft>
          <a:spcPct val="0"/>
        </a:spcAft>
        <a:defRPr sz="3600">
          <a:solidFill>
            <a:schemeClr val="tx1"/>
          </a:solidFill>
          <a:latin typeface="Arial" charset="0"/>
          <a:cs typeface="Arial" charset="0"/>
        </a:defRPr>
      </a:lvl3pPr>
      <a:lvl4pPr algn="l" rtl="0" eaLnBrk="0" fontAlgn="base" hangingPunct="0">
        <a:spcBef>
          <a:spcPct val="0"/>
        </a:spcBef>
        <a:spcAft>
          <a:spcPct val="0"/>
        </a:spcAft>
        <a:defRPr sz="3600">
          <a:solidFill>
            <a:schemeClr val="tx1"/>
          </a:solidFill>
          <a:latin typeface="Arial" charset="0"/>
          <a:cs typeface="Arial" charset="0"/>
        </a:defRPr>
      </a:lvl4pPr>
      <a:lvl5pPr algn="l" rtl="0" eaLnBrk="0" fontAlgn="base" hangingPunct="0">
        <a:spcBef>
          <a:spcPct val="0"/>
        </a:spcBef>
        <a:spcAft>
          <a:spcPct val="0"/>
        </a:spcAft>
        <a:defRPr sz="3600">
          <a:solidFill>
            <a:schemeClr val="tx1"/>
          </a:solidFill>
          <a:latin typeface="Arial" charset="0"/>
          <a:cs typeface="Arial" charset="0"/>
        </a:defRPr>
      </a:lvl5pPr>
      <a:lvl6pPr marL="457200" algn="l" rtl="0" fontAlgn="base">
        <a:spcBef>
          <a:spcPct val="0"/>
        </a:spcBef>
        <a:spcAft>
          <a:spcPct val="0"/>
        </a:spcAft>
        <a:defRPr sz="3600">
          <a:solidFill>
            <a:schemeClr val="tx1"/>
          </a:solidFill>
          <a:latin typeface="Arial" charset="0"/>
          <a:cs typeface="Arial" charset="0"/>
        </a:defRPr>
      </a:lvl6pPr>
      <a:lvl7pPr marL="914400" algn="l" rtl="0" fontAlgn="base">
        <a:spcBef>
          <a:spcPct val="0"/>
        </a:spcBef>
        <a:spcAft>
          <a:spcPct val="0"/>
        </a:spcAft>
        <a:defRPr sz="3600">
          <a:solidFill>
            <a:schemeClr val="tx1"/>
          </a:solidFill>
          <a:latin typeface="Arial" charset="0"/>
          <a:cs typeface="Arial" charset="0"/>
        </a:defRPr>
      </a:lvl7pPr>
      <a:lvl8pPr marL="1371600" algn="l" rtl="0" fontAlgn="base">
        <a:spcBef>
          <a:spcPct val="0"/>
        </a:spcBef>
        <a:spcAft>
          <a:spcPct val="0"/>
        </a:spcAft>
        <a:defRPr sz="3600">
          <a:solidFill>
            <a:schemeClr val="tx1"/>
          </a:solidFill>
          <a:latin typeface="Arial" charset="0"/>
          <a:cs typeface="Arial" charset="0"/>
        </a:defRPr>
      </a:lvl8pPr>
      <a:lvl9pPr marL="1828800" algn="l" rtl="0" fontAlgn="base">
        <a:spcBef>
          <a:spcPct val="0"/>
        </a:spcBef>
        <a:spcAft>
          <a:spcPct val="0"/>
        </a:spcAft>
        <a:defRPr sz="36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65000"/>
                    <a:lumOff val="35000"/>
                  </a:schemeClr>
                </a:solidFill>
                <a:latin typeface="Gotham Book"/>
                <a:ea typeface="+mn-ea"/>
                <a:cs typeface="+mn-cs"/>
              </a:defRPr>
            </a:lvl1pPr>
          </a:lstStyle>
          <a:p>
            <a:pPr defTabSz="457200">
              <a:defRPr/>
            </a:pPr>
            <a:fld id="{FB44CCF9-D185-2447-94DE-2F097F7C2422}" type="datetime1">
              <a:rPr lang="en-US">
                <a:solidFill>
                  <a:prstClr val="black">
                    <a:lumMod val="65000"/>
                    <a:lumOff val="35000"/>
                  </a:prstClr>
                </a:solidFill>
              </a:rPr>
              <a:pPr defTabSz="457200">
                <a:defRPr/>
              </a:pPr>
              <a:t>9/11/2014</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 Book"/>
                <a:ea typeface="+mn-ea"/>
                <a:cs typeface="+mn-cs"/>
              </a:defRPr>
            </a:lvl1pPr>
          </a:lstStyle>
          <a:p>
            <a:pPr defTabSz="457200">
              <a:defRPr/>
            </a:pPr>
            <a:r>
              <a:rPr lang="en-US">
                <a:solidFill>
                  <a:prstClr val="black">
                    <a:lumMod val="65000"/>
                    <a:lumOff val="35000"/>
                  </a:prstClr>
                </a:solidFill>
              </a:rPr>
              <a:t>Footer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ln>
                  <a:noFill/>
                </a:ln>
                <a:solidFill>
                  <a:schemeClr val="tx1">
                    <a:lumMod val="65000"/>
                    <a:lumOff val="35000"/>
                  </a:schemeClr>
                </a:solidFill>
                <a:latin typeface="Gotham Book"/>
                <a:ea typeface="+mn-ea"/>
                <a:cs typeface="+mn-cs"/>
              </a:defRPr>
            </a:lvl1pPr>
          </a:lstStyle>
          <a:p>
            <a:pPr defTabSz="457200">
              <a:defRPr/>
            </a:pPr>
            <a:fld id="{E1544D71-77D6-5B4F-A1FC-5CA064DBD196}" type="slidenum">
              <a:rPr lang="en-US">
                <a:solidFill>
                  <a:prstClr val="black">
                    <a:lumMod val="65000"/>
                    <a:lumOff val="35000"/>
                  </a:prstClr>
                </a:solidFill>
              </a:rPr>
              <a:pPr defTabSz="457200">
                <a:defRPr/>
              </a:pPr>
              <a:t>‹#›</a:t>
            </a:fld>
            <a:endParaRPr lang="en-US" dirty="0">
              <a:solidFill>
                <a:prstClr val="black">
                  <a:lumMod val="65000"/>
                  <a:lumOff val="35000"/>
                </a:prstClr>
              </a:solidFill>
            </a:endParaRPr>
          </a:p>
        </p:txBody>
      </p:sp>
      <p:pic>
        <p:nvPicPr>
          <p:cNvPr id="1029" name="Picture 6" descr="PP_MSU_chevron.jpg"/>
          <p:cNvPicPr>
            <a:picLocks noChangeAspect="1"/>
          </p:cNvPicPr>
          <p:nvPr/>
        </p:nvPicPr>
        <p:blipFill>
          <a:blip r:embed="rId10"/>
          <a:srcRect/>
          <a:stretch>
            <a:fillRect/>
          </a:stretch>
        </p:blipFill>
        <p:spPr bwMode="auto">
          <a:xfrm>
            <a:off x="0" y="0"/>
            <a:ext cx="9144000" cy="246063"/>
          </a:xfrm>
          <a:prstGeom prst="rect">
            <a:avLst/>
          </a:prstGeom>
          <a:noFill/>
          <a:ln w="9525">
            <a:noFill/>
            <a:miter lim="800000"/>
            <a:headEnd/>
            <a:tailEnd/>
          </a:ln>
        </p:spPr>
      </p:pic>
    </p:spTree>
    <p:extLst>
      <p:ext uri="{BB962C8B-B14F-4D97-AF65-F5344CB8AC3E}">
        <p14:creationId xmlns:p14="http://schemas.microsoft.com/office/powerpoint/2010/main" val="151117359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6DD3B80-A900-46C0-9B7C-5CC13377DB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693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6DD3B80-A900-46C0-9B7C-5CC13377DB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308742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928688" y="533400"/>
            <a:ext cx="7315200" cy="1066800"/>
          </a:xfrm>
          <a:prstGeom prst="rect">
            <a:avLst/>
          </a:prstGeom>
          <a:solidFill>
            <a:srgbClr val="335931"/>
          </a:solidFill>
          <a:ln w="15875">
            <a:no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pic>
        <p:nvPicPr>
          <p:cNvPr id="2051" name="Picture 1" descr="transEli2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799" y="649287"/>
            <a:ext cx="106416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2130966" y="611186"/>
            <a:ext cx="6112922" cy="912813"/>
          </a:xfrm>
          <a:prstGeom prst="rect">
            <a:avLst/>
          </a:prstGeom>
          <a:noFill/>
          <a:ln w="9525">
            <a:noFill/>
            <a:miter lim="800000"/>
            <a:headEnd/>
            <a:tailEnd/>
          </a:ln>
        </p:spPr>
        <p:txBody>
          <a:bodyPr/>
          <a:lstStyle/>
          <a:p>
            <a:pPr lvl="0" algn="ctr">
              <a:spcAft>
                <a:spcPts val="0"/>
              </a:spcAft>
              <a:defRPr/>
            </a:pPr>
            <a:r>
              <a:rPr lang="en-US" sz="2800" spc="200" dirty="0">
                <a:solidFill>
                  <a:srgbClr val="FFFFFF"/>
                </a:solidFill>
                <a:latin typeface="Cambria" panose="02040503050406030204" pitchFamily="18" charset="0"/>
                <a:cs typeface="Arial" pitchFamily="34" charset="0"/>
              </a:rPr>
              <a:t>The Ethics of Communicating </a:t>
            </a:r>
            <a:endParaRPr lang="en-US" sz="2800" spc="200" dirty="0" smtClean="0">
              <a:solidFill>
                <a:srgbClr val="FFFFFF"/>
              </a:solidFill>
              <a:latin typeface="Cambria" panose="02040503050406030204" pitchFamily="18" charset="0"/>
              <a:cs typeface="Arial" pitchFamily="34" charset="0"/>
            </a:endParaRPr>
          </a:p>
          <a:p>
            <a:pPr lvl="0" algn="ctr">
              <a:spcAft>
                <a:spcPts val="0"/>
              </a:spcAft>
              <a:defRPr/>
            </a:pPr>
            <a:r>
              <a:rPr lang="en-US" sz="2800" spc="200" dirty="0" smtClean="0">
                <a:solidFill>
                  <a:srgbClr val="FFFFFF"/>
                </a:solidFill>
                <a:latin typeface="Cambria" panose="02040503050406030204" pitchFamily="18" charset="0"/>
                <a:cs typeface="Arial" pitchFamily="34" charset="0"/>
              </a:rPr>
              <a:t>Scientific </a:t>
            </a:r>
            <a:r>
              <a:rPr lang="en-US" sz="2800" spc="200" dirty="0">
                <a:solidFill>
                  <a:srgbClr val="FFFFFF"/>
                </a:solidFill>
                <a:latin typeface="Cambria" panose="02040503050406030204" pitchFamily="18" charset="0"/>
                <a:cs typeface="Arial" pitchFamily="34" charset="0"/>
              </a:rPr>
              <a:t>Uncertainty </a:t>
            </a:r>
            <a:endParaRPr lang="en-US" sz="2800" spc="200" dirty="0">
              <a:solidFill>
                <a:srgbClr val="000000"/>
              </a:solidFill>
              <a:latin typeface="Cambria" panose="02040503050406030204" pitchFamily="18" charset="0"/>
              <a:cs typeface="Arial" pitchFamily="34" charset="0"/>
            </a:endParaRPr>
          </a:p>
        </p:txBody>
      </p:sp>
      <p:sp>
        <p:nvSpPr>
          <p:cNvPr id="2053" name="Rectangle 5"/>
          <p:cNvSpPr>
            <a:spLocks noChangeArrowheads="1"/>
          </p:cNvSpPr>
          <p:nvPr/>
        </p:nvSpPr>
        <p:spPr bwMode="auto">
          <a:xfrm>
            <a:off x="928688" y="533400"/>
            <a:ext cx="7315200" cy="5762625"/>
          </a:xfrm>
          <a:prstGeom prst="rect">
            <a:avLst/>
          </a:prstGeom>
          <a:noFill/>
          <a:ln w="9525">
            <a:solidFill>
              <a:srgbClr val="334A2A"/>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054" name="Rectangle 5"/>
          <p:cNvSpPr>
            <a:spLocks noChangeArrowheads="1"/>
          </p:cNvSpPr>
          <p:nvPr/>
        </p:nvSpPr>
        <p:spPr bwMode="auto">
          <a:xfrm>
            <a:off x="914400" y="1921244"/>
            <a:ext cx="7315200"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400" dirty="0">
              <a:latin typeface="Calibri" pitchFamily="34" charset="0"/>
            </a:endParaRPr>
          </a:p>
          <a:p>
            <a:pPr algn="ctr" eaLnBrk="1" hangingPunct="1">
              <a:spcBef>
                <a:spcPct val="0"/>
              </a:spcBef>
              <a:buFontTx/>
              <a:buNone/>
            </a:pPr>
            <a:r>
              <a:rPr lang="en-US" altLang="en-US" sz="2400" b="1" i="1" dirty="0" smtClean="0">
                <a:latin typeface="Calibri" pitchFamily="34" charset="0"/>
              </a:rPr>
              <a:t>How Professional Standards Shape Scientists’, Lawyers’, and Journalists’ Approaches to Uncertainty</a:t>
            </a:r>
          </a:p>
          <a:p>
            <a:pPr algn="ctr" eaLnBrk="1" hangingPunct="1">
              <a:spcBef>
                <a:spcPct val="0"/>
              </a:spcBef>
              <a:buFontTx/>
              <a:buNone/>
            </a:pPr>
            <a:endParaRPr lang="en-US" altLang="en-US" sz="2400" dirty="0" smtClean="0">
              <a:latin typeface="Calibri" pitchFamily="34" charset="0"/>
            </a:endParaRPr>
          </a:p>
          <a:p>
            <a:pPr algn="ctr" eaLnBrk="1" hangingPunct="1">
              <a:spcBef>
                <a:spcPct val="0"/>
              </a:spcBef>
              <a:buFontTx/>
              <a:buNone/>
            </a:pPr>
            <a:r>
              <a:rPr lang="en-US" altLang="en-US" sz="1600" dirty="0" smtClean="0">
                <a:latin typeface="Calibri" pitchFamily="34" charset="0"/>
              </a:rPr>
              <a:t>Friday, September 12, 2014</a:t>
            </a:r>
            <a:endParaRPr lang="en-US" altLang="en-US" sz="1600" dirty="0">
              <a:latin typeface="Calibri" pitchFamily="34" charset="0"/>
            </a:endParaRPr>
          </a:p>
          <a:p>
            <a:pPr algn="ctr" eaLnBrk="1" hangingPunct="1">
              <a:spcBef>
                <a:spcPct val="0"/>
              </a:spcBef>
              <a:buFontTx/>
              <a:buNone/>
            </a:pPr>
            <a:r>
              <a:rPr lang="en-US" altLang="en-US" sz="1600" dirty="0" smtClean="0">
                <a:latin typeface="Calibri" pitchFamily="34" charset="0"/>
              </a:rPr>
              <a:t>3:00pm-4:15pm Eastern </a:t>
            </a:r>
            <a:r>
              <a:rPr lang="en-US" altLang="en-US" sz="1600" dirty="0">
                <a:latin typeface="Calibri" pitchFamily="34" charset="0"/>
              </a:rPr>
              <a:t>Time </a:t>
            </a:r>
          </a:p>
          <a:p>
            <a:pPr algn="ctr" eaLnBrk="1" hangingPunct="1">
              <a:spcBef>
                <a:spcPct val="0"/>
              </a:spcBef>
              <a:buFontTx/>
              <a:buNone/>
            </a:pPr>
            <a:endParaRPr lang="en-US" altLang="en-US" sz="2400" dirty="0">
              <a:latin typeface="Calibri" pitchFamily="34" charset="0"/>
            </a:endParaRPr>
          </a:p>
          <a:p>
            <a:pPr algn="ctr" eaLnBrk="1" hangingPunct="1">
              <a:spcBef>
                <a:spcPct val="0"/>
              </a:spcBef>
              <a:buFontTx/>
              <a:buNone/>
            </a:pPr>
            <a:r>
              <a:rPr lang="en-US" altLang="en-US" sz="1800" dirty="0">
                <a:latin typeface="Calibri" pitchFamily="34" charset="0"/>
              </a:rPr>
              <a:t>Hosted by the Environmental Law Institute</a:t>
            </a:r>
          </a:p>
          <a:p>
            <a:pPr algn="ctr" eaLnBrk="1" hangingPunct="1">
              <a:spcBef>
                <a:spcPct val="0"/>
              </a:spcBef>
              <a:buFontTx/>
              <a:buNone/>
            </a:pPr>
            <a:endParaRPr lang="en-US" altLang="en-US" sz="1600" dirty="0">
              <a:latin typeface="Calibri" pitchFamily="34" charset="0"/>
            </a:endParaRPr>
          </a:p>
          <a:p>
            <a:pPr algn="ctr" eaLnBrk="1" hangingPunct="1">
              <a:spcBef>
                <a:spcPct val="0"/>
              </a:spcBef>
              <a:buFontTx/>
              <a:buNone/>
            </a:pPr>
            <a:r>
              <a:rPr lang="en-US" altLang="en-US" sz="1600" dirty="0">
                <a:latin typeface="Calibri" pitchFamily="34" charset="0"/>
              </a:rPr>
              <a:t> </a:t>
            </a:r>
          </a:p>
          <a:p>
            <a:pPr algn="ctr" eaLnBrk="1" hangingPunct="1">
              <a:spcBef>
                <a:spcPct val="0"/>
              </a:spcBef>
              <a:buFontTx/>
              <a:buNone/>
            </a:pPr>
            <a:r>
              <a:rPr lang="en-US" altLang="en-US" sz="1400" i="1" dirty="0">
                <a:latin typeface="Calibri" pitchFamily="34" charset="0"/>
              </a:rPr>
              <a:t>This webinar is made possible </a:t>
            </a:r>
            <a:r>
              <a:rPr lang="en-US" altLang="en-US" sz="1400" i="1" dirty="0" smtClean="0">
                <a:latin typeface="Calibri" pitchFamily="34" charset="0"/>
              </a:rPr>
              <a:t>with support from</a:t>
            </a:r>
          </a:p>
          <a:p>
            <a:pPr algn="ctr" eaLnBrk="1" hangingPunct="1">
              <a:spcBef>
                <a:spcPct val="0"/>
              </a:spcBef>
              <a:buFontTx/>
              <a:buNone/>
            </a:pPr>
            <a:r>
              <a:rPr lang="en-US" altLang="en-US" sz="1400" i="1" dirty="0" smtClean="0">
                <a:latin typeface="Calibri" pitchFamily="34" charset="0"/>
              </a:rPr>
              <a:t>the National Science Foundation’s </a:t>
            </a:r>
            <a:r>
              <a:rPr lang="en-US" altLang="en-US" sz="1400" i="1" dirty="0" err="1" smtClean="0">
                <a:latin typeface="Calibri" pitchFamily="34" charset="0"/>
              </a:rPr>
              <a:t>Paleoclimate</a:t>
            </a:r>
            <a:r>
              <a:rPr lang="en-US" altLang="en-US" sz="1400" i="1" dirty="0" smtClean="0">
                <a:latin typeface="Calibri" pitchFamily="34" charset="0"/>
              </a:rPr>
              <a:t> Program</a:t>
            </a:r>
            <a:endParaRPr lang="en-US" altLang="en-US" sz="1200" b="1" dirty="0" smtClean="0">
              <a:latin typeface="Calibri" pitchFamily="34" charset="0"/>
            </a:endParaRPr>
          </a:p>
          <a:p>
            <a:pPr algn="ctr" eaLnBrk="1" hangingPunct="1">
              <a:spcBef>
                <a:spcPct val="0"/>
              </a:spcBef>
              <a:buFontTx/>
              <a:buNone/>
            </a:pPr>
            <a:endParaRPr lang="en-US" altLang="en-US" sz="1200" b="1" dirty="0">
              <a:latin typeface="Calibri" pitchFamily="34" charset="0"/>
            </a:endParaRPr>
          </a:p>
          <a:p>
            <a:pPr algn="ctr" eaLnBrk="1" hangingPunct="1">
              <a:spcBef>
                <a:spcPct val="0"/>
              </a:spcBef>
              <a:buFontTx/>
              <a:buNone/>
            </a:pPr>
            <a:r>
              <a:rPr lang="en-US" altLang="en-US" sz="1200" b="1" dirty="0">
                <a:latin typeface="Calibri" pitchFamily="34" charset="0"/>
              </a:rPr>
              <a:t>Questions for the panelists? </a:t>
            </a:r>
            <a:r>
              <a:rPr lang="en-US" altLang="en-US" sz="1200" dirty="0">
                <a:latin typeface="Calibri" pitchFamily="34" charset="0"/>
              </a:rPr>
              <a:t>Submit via the “Questions” </a:t>
            </a:r>
            <a:r>
              <a:rPr lang="en-US" altLang="en-US" sz="1200" dirty="0" smtClean="0">
                <a:latin typeface="Calibri" pitchFamily="34" charset="0"/>
              </a:rPr>
              <a:t>box</a:t>
            </a:r>
            <a:endParaRPr lang="en-US" altLang="en-US" sz="1100" dirty="0">
              <a:solidFill>
                <a:srgbClr val="000066"/>
              </a:solidFill>
              <a:latin typeface="Calibri" pitchFamily="34" charset="0"/>
            </a:endParaRPr>
          </a:p>
          <a:p>
            <a:pPr algn="ctr" eaLnBrk="1" hangingPunct="1">
              <a:spcBef>
                <a:spcPct val="0"/>
              </a:spcBef>
              <a:buFontTx/>
              <a:buNone/>
            </a:pPr>
            <a:endParaRPr lang="en-US" altLang="en-US" sz="1100" dirty="0">
              <a:solidFill>
                <a:srgbClr val="000066"/>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2895600" y="304800"/>
            <a:ext cx="6248400" cy="1143000"/>
          </a:xfrm>
        </p:spPr>
        <p:txBody>
          <a:bodyPr/>
          <a:lstStyle/>
          <a:p>
            <a:pPr eaLnBrk="1" hangingPunct="1"/>
            <a:r>
              <a:rPr lang="en-US" dirty="0"/>
              <a:t>Science, Science Policy, and Policy</a:t>
            </a:r>
          </a:p>
        </p:txBody>
      </p:sp>
      <p:sp>
        <p:nvSpPr>
          <p:cNvPr id="4" name="Oval 3"/>
          <p:cNvSpPr/>
          <p:nvPr/>
        </p:nvSpPr>
        <p:spPr>
          <a:xfrm>
            <a:off x="457200" y="2133600"/>
            <a:ext cx="3352800" cy="3733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r>
              <a:rPr lang="en-US" dirty="0">
                <a:solidFill>
                  <a:srgbClr val="FFFFFF"/>
                </a:solidFill>
                <a:latin typeface="Calibri" pitchFamily="-65" charset="0"/>
              </a:rPr>
              <a:t>Science:</a:t>
            </a:r>
          </a:p>
          <a:p>
            <a:pPr algn="ctr">
              <a:defRPr/>
            </a:pPr>
            <a:r>
              <a:rPr lang="en-US" dirty="0">
                <a:solidFill>
                  <a:srgbClr val="FFFFFF"/>
                </a:solidFill>
                <a:latin typeface="Calibri" pitchFamily="-65" charset="0"/>
              </a:rPr>
              <a:t>Positive</a:t>
            </a:r>
          </a:p>
          <a:p>
            <a:pPr algn="ctr">
              <a:defRPr/>
            </a:pPr>
            <a:r>
              <a:rPr lang="en-US" dirty="0">
                <a:solidFill>
                  <a:srgbClr val="FFFFFF"/>
                </a:solidFill>
                <a:latin typeface="Calibri" pitchFamily="-65" charset="0"/>
              </a:rPr>
              <a:t>A process</a:t>
            </a:r>
          </a:p>
          <a:p>
            <a:pPr algn="ctr">
              <a:defRPr/>
            </a:pPr>
            <a:r>
              <a:rPr lang="en-US" dirty="0">
                <a:solidFill>
                  <a:srgbClr val="FFFFFF"/>
                </a:solidFill>
                <a:latin typeface="Calibri" pitchFamily="-65" charset="0"/>
              </a:rPr>
              <a:t>Hypothesis</a:t>
            </a:r>
          </a:p>
          <a:p>
            <a:pPr algn="ctr">
              <a:defRPr/>
            </a:pPr>
            <a:r>
              <a:rPr lang="en-US" dirty="0">
                <a:solidFill>
                  <a:srgbClr val="FFFFFF"/>
                </a:solidFill>
                <a:latin typeface="Calibri" pitchFamily="-65" charset="0"/>
              </a:rPr>
              <a:t>Data</a:t>
            </a:r>
          </a:p>
          <a:p>
            <a:pPr algn="ctr">
              <a:defRPr/>
            </a:pPr>
            <a:r>
              <a:rPr lang="en-US" dirty="0">
                <a:solidFill>
                  <a:srgbClr val="FFFFFF"/>
                </a:solidFill>
                <a:latin typeface="Calibri" pitchFamily="-65" charset="0"/>
              </a:rPr>
              <a:t>Challenge</a:t>
            </a:r>
          </a:p>
          <a:p>
            <a:pPr algn="ctr">
              <a:defRPr/>
            </a:pPr>
            <a:endParaRPr lang="en-US" dirty="0">
              <a:solidFill>
                <a:srgbClr val="FFFFFF"/>
              </a:solidFill>
              <a:latin typeface="Calibri" pitchFamily="-65" charset="0"/>
            </a:endParaRPr>
          </a:p>
        </p:txBody>
      </p:sp>
      <p:sp>
        <p:nvSpPr>
          <p:cNvPr id="5" name="Oval 4"/>
          <p:cNvSpPr/>
          <p:nvPr/>
        </p:nvSpPr>
        <p:spPr>
          <a:xfrm>
            <a:off x="5257800" y="2209800"/>
            <a:ext cx="3352800" cy="37338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FFFF"/>
                </a:solidFill>
              </a:rPr>
              <a:t>Policy:</a:t>
            </a:r>
          </a:p>
          <a:p>
            <a:pPr algn="ctr" fontAlgn="auto">
              <a:spcBef>
                <a:spcPts val="0"/>
              </a:spcBef>
              <a:spcAft>
                <a:spcPts val="0"/>
              </a:spcAft>
              <a:defRPr/>
            </a:pPr>
            <a:r>
              <a:rPr lang="en-US" dirty="0">
                <a:solidFill>
                  <a:srgbClr val="FFFFFF"/>
                </a:solidFill>
              </a:rPr>
              <a:t>Normative</a:t>
            </a:r>
          </a:p>
          <a:p>
            <a:pPr algn="ctr" fontAlgn="auto">
              <a:spcBef>
                <a:spcPts val="0"/>
              </a:spcBef>
              <a:spcAft>
                <a:spcPts val="0"/>
              </a:spcAft>
              <a:defRPr/>
            </a:pPr>
            <a:r>
              <a:rPr lang="en-US" dirty="0">
                <a:solidFill>
                  <a:srgbClr val="FFFFFF"/>
                </a:solidFill>
              </a:rPr>
              <a:t>Tradeoffs</a:t>
            </a:r>
          </a:p>
          <a:p>
            <a:pPr algn="ctr" fontAlgn="auto">
              <a:spcBef>
                <a:spcPts val="0"/>
              </a:spcBef>
              <a:spcAft>
                <a:spcPts val="0"/>
              </a:spcAft>
              <a:defRPr/>
            </a:pPr>
            <a:r>
              <a:rPr lang="en-US" dirty="0">
                <a:solidFill>
                  <a:srgbClr val="FFFFFF"/>
                </a:solidFill>
              </a:rPr>
              <a:t>Judgment</a:t>
            </a:r>
          </a:p>
          <a:p>
            <a:pPr algn="ctr" fontAlgn="auto">
              <a:spcBef>
                <a:spcPts val="0"/>
              </a:spcBef>
              <a:spcAft>
                <a:spcPts val="0"/>
              </a:spcAft>
              <a:defRPr/>
            </a:pPr>
            <a:r>
              <a:rPr lang="en-US" dirty="0">
                <a:solidFill>
                  <a:srgbClr val="FFFFFF"/>
                </a:solidFill>
              </a:rPr>
              <a:t>Legal constraints</a:t>
            </a:r>
          </a:p>
          <a:p>
            <a:pPr algn="ctr" fontAlgn="auto">
              <a:spcBef>
                <a:spcPts val="0"/>
              </a:spcBef>
              <a:spcAft>
                <a:spcPts val="0"/>
              </a:spcAft>
              <a:defRPr/>
            </a:pPr>
            <a:r>
              <a:rPr lang="en-US" dirty="0">
                <a:solidFill>
                  <a:srgbClr val="FFFFFF"/>
                </a:solidFill>
              </a:rPr>
              <a:t>Pragmatic</a:t>
            </a:r>
          </a:p>
        </p:txBody>
      </p:sp>
      <p:sp>
        <p:nvSpPr>
          <p:cNvPr id="6" name="Oval 5"/>
          <p:cNvSpPr>
            <a:spLocks noChangeArrowheads="1"/>
          </p:cNvSpPr>
          <p:nvPr/>
        </p:nvSpPr>
        <p:spPr bwMode="auto">
          <a:xfrm>
            <a:off x="2819400" y="2209800"/>
            <a:ext cx="3352800" cy="3733800"/>
          </a:xfrm>
          <a:prstGeom prst="ellipse">
            <a:avLst/>
          </a:prstGeom>
          <a:solidFill>
            <a:srgbClr val="9BBB59">
              <a:alpha val="18039"/>
            </a:srgbClr>
          </a:solidFill>
          <a:ln w="9525">
            <a:solidFill>
              <a:srgbClr val="98B954"/>
            </a:solidFill>
            <a:round/>
            <a:headEnd/>
            <a:tailEnd/>
          </a:ln>
          <a:effectLst>
            <a:outerShdw blurRad="63500" dist="20000" dir="5400000" rotWithShape="0">
              <a:srgbClr val="000000">
                <a:alpha val="37999"/>
              </a:srgbClr>
            </a:outerShdw>
          </a:effectLst>
        </p:spPr>
        <p:txBody>
          <a:bodyPr anchor="ctr">
            <a:prstTxWarp prst="textNoShape">
              <a:avLst/>
            </a:prstTxWarp>
          </a:bodyPr>
          <a:lstStyle/>
          <a:p>
            <a:pPr algn="ctr">
              <a:defRPr/>
            </a:pPr>
            <a:r>
              <a:rPr lang="en-US" dirty="0">
                <a:solidFill>
                  <a:srgbClr val="000000"/>
                </a:solidFill>
                <a:latin typeface="Calibri" pitchFamily="-65" charset="0"/>
              </a:rPr>
              <a:t>Science Policy:</a:t>
            </a:r>
          </a:p>
          <a:p>
            <a:pPr algn="ctr">
              <a:defRPr/>
            </a:pPr>
            <a:r>
              <a:rPr lang="en-US" dirty="0">
                <a:solidFill>
                  <a:srgbClr val="000000"/>
                </a:solidFill>
                <a:latin typeface="Calibri" pitchFamily="-65" charset="0"/>
              </a:rPr>
              <a:t>“Trans-science”</a:t>
            </a:r>
          </a:p>
          <a:p>
            <a:pPr algn="ctr">
              <a:defRPr/>
            </a:pPr>
            <a:r>
              <a:rPr lang="en-US" dirty="0">
                <a:solidFill>
                  <a:srgbClr val="000000"/>
                </a:solidFill>
                <a:latin typeface="Calibri" pitchFamily="-65" charset="0"/>
              </a:rPr>
              <a:t>How to Use Science in the Face of Uncertainty</a:t>
            </a:r>
          </a:p>
        </p:txBody>
      </p:sp>
    </p:spTree>
    <p:extLst>
      <p:ext uri="{BB962C8B-B14F-4D97-AF65-F5344CB8AC3E}">
        <p14:creationId xmlns:p14="http://schemas.microsoft.com/office/powerpoint/2010/main" val="4182854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 and Risk: Norms</a:t>
            </a:r>
            <a:endParaRPr lang="en-US" dirty="0"/>
          </a:p>
        </p:txBody>
      </p:sp>
      <p:sp>
        <p:nvSpPr>
          <p:cNvPr id="3" name="Content Placeholder 2"/>
          <p:cNvSpPr>
            <a:spLocks noGrp="1"/>
          </p:cNvSpPr>
          <p:nvPr>
            <p:ph idx="1"/>
          </p:nvPr>
        </p:nvSpPr>
        <p:spPr>
          <a:xfrm>
            <a:off x="228600" y="1828800"/>
            <a:ext cx="7086600" cy="4800600"/>
          </a:xfrm>
        </p:spPr>
        <p:txBody>
          <a:bodyPr/>
          <a:lstStyle/>
          <a:p>
            <a:pPr marL="0" indent="0">
              <a:buFontTx/>
              <a:buNone/>
            </a:pPr>
            <a:r>
              <a:rPr lang="en-US" dirty="0" smtClean="0"/>
              <a:t>Risk characterization should be …”the description of the nature and often the magnitude of human risk, including attendant uncertainty.”</a:t>
            </a:r>
          </a:p>
          <a:p>
            <a:pPr marL="0" indent="0">
              <a:buFontTx/>
              <a:buNone/>
            </a:pPr>
            <a:r>
              <a:rPr lang="en-US" sz="2000" i="1" dirty="0" smtClean="0"/>
              <a:t>Risk Assessment in the Federal Government: Managing the Process.  National Academy of Sciences, 1983</a:t>
            </a:r>
          </a:p>
          <a:p>
            <a:pPr marL="0" indent="0">
              <a:buFontTx/>
              <a:buNone/>
            </a:pPr>
            <a:endParaRPr lang="en-US" sz="2000" i="1" dirty="0" smtClean="0"/>
          </a:p>
          <a:p>
            <a:pPr marL="0" indent="0">
              <a:buNone/>
            </a:pPr>
            <a:r>
              <a:rPr lang="en-US" dirty="0" smtClean="0"/>
              <a:t>“Judgments used in developing a risk assessment, such as assumptions, defaults, and uncertainties, should be stated explicitly.  The rationale for these judgments and their influence on the risk assessment should be articulated.”</a:t>
            </a:r>
          </a:p>
          <a:p>
            <a:pPr marL="0" indent="0">
              <a:buFontTx/>
              <a:buNone/>
            </a:pPr>
            <a:endParaRPr lang="en-US" sz="2000" dirty="0" smtClean="0"/>
          </a:p>
          <a:p>
            <a:endParaRPr lang="en-US" dirty="0"/>
          </a:p>
        </p:txBody>
      </p:sp>
      <p:pic>
        <p:nvPicPr>
          <p:cNvPr id="4" name="Picture 4"/>
          <p:cNvPicPr>
            <a:picLocks noChangeAspect="1" noChangeArrowheads="1"/>
          </p:cNvPicPr>
          <p:nvPr/>
        </p:nvPicPr>
        <p:blipFill>
          <a:blip r:embed="rId2"/>
          <a:srcRect/>
          <a:stretch>
            <a:fillRect/>
          </a:stretch>
        </p:blipFill>
        <p:spPr bwMode="blackWhite">
          <a:xfrm>
            <a:off x="7260335" y="3962400"/>
            <a:ext cx="1883665" cy="2438400"/>
          </a:xfrm>
          <a:prstGeom prst="rect">
            <a:avLst/>
          </a:prstGeom>
          <a:noFill/>
          <a:ln w="9525">
            <a:noFill/>
            <a:miter lim="800000"/>
            <a:headEnd/>
            <a:tailEnd/>
          </a:ln>
          <a:effectLst/>
        </p:spPr>
      </p:pic>
      <p:pic>
        <p:nvPicPr>
          <p:cNvPr id="5" name="Picture 4"/>
          <p:cNvPicPr>
            <a:picLocks noChangeAspect="1"/>
          </p:cNvPicPr>
          <p:nvPr/>
        </p:nvPicPr>
        <p:blipFill>
          <a:blip r:embed="rId3"/>
          <a:stretch>
            <a:fillRect/>
          </a:stretch>
        </p:blipFill>
        <p:spPr>
          <a:xfrm>
            <a:off x="7543800" y="1828800"/>
            <a:ext cx="1270000" cy="1905000"/>
          </a:xfrm>
          <a:prstGeom prst="rect">
            <a:avLst/>
          </a:prstGeom>
        </p:spPr>
      </p:pic>
    </p:spTree>
    <p:extLst>
      <p:ext uri="{BB962C8B-B14F-4D97-AF65-F5344CB8AC3E}">
        <p14:creationId xmlns:p14="http://schemas.microsoft.com/office/powerpoint/2010/main" val="3962553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NAS/IOM</a:t>
            </a:r>
            <a:endParaRPr lang="en-US" dirty="0"/>
          </a:p>
        </p:txBody>
      </p:sp>
      <p:sp>
        <p:nvSpPr>
          <p:cNvPr id="3" name="Content Placeholder 2"/>
          <p:cNvSpPr>
            <a:spLocks noGrp="1"/>
          </p:cNvSpPr>
          <p:nvPr>
            <p:ph idx="1"/>
          </p:nvPr>
        </p:nvSpPr>
        <p:spPr>
          <a:xfrm>
            <a:off x="0" y="1752600"/>
            <a:ext cx="6934200" cy="4114800"/>
          </a:xfrm>
        </p:spPr>
        <p:txBody>
          <a:bodyPr/>
          <a:lstStyle/>
          <a:p>
            <a:r>
              <a:rPr lang="en-US" dirty="0" smtClean="0"/>
              <a:t>To better inform the public and decision makers, U.S. Environmental Protection Agency (EPA) decision documents and other communications to the public should systematically</a:t>
            </a:r>
          </a:p>
          <a:p>
            <a:pPr lvl="1"/>
            <a:r>
              <a:rPr lang="en-US" dirty="0" smtClean="0"/>
              <a:t>Include information on what uncertainties in the health risk assessment are present and which need to be addressed;</a:t>
            </a:r>
          </a:p>
          <a:p>
            <a:pPr lvl="1"/>
            <a:r>
              <a:rPr lang="en-US" dirty="0" smtClean="0"/>
              <a:t>Discuss how the uncertainties affect the decision at hand; and</a:t>
            </a:r>
          </a:p>
          <a:p>
            <a:pPr lvl="1"/>
            <a:r>
              <a:rPr lang="en-US" dirty="0" smtClean="0"/>
              <a:t>Include an explicit statement that uncertainty is inherent in science, including the science that informs EPA decisions</a:t>
            </a:r>
            <a:endParaRPr lang="en-US" dirty="0"/>
          </a:p>
        </p:txBody>
      </p:sp>
      <p:pic>
        <p:nvPicPr>
          <p:cNvPr id="4" name="Picture 3"/>
          <p:cNvPicPr>
            <a:picLocks noChangeAspect="1"/>
          </p:cNvPicPr>
          <p:nvPr/>
        </p:nvPicPr>
        <p:blipFill>
          <a:blip r:embed="rId2"/>
          <a:stretch>
            <a:fillRect/>
          </a:stretch>
        </p:blipFill>
        <p:spPr>
          <a:xfrm>
            <a:off x="6819900" y="2286000"/>
            <a:ext cx="2324100" cy="3492500"/>
          </a:xfrm>
          <a:prstGeom prst="rect">
            <a:avLst/>
          </a:prstGeom>
        </p:spPr>
      </p:pic>
    </p:spTree>
    <p:extLst>
      <p:ext uri="{BB962C8B-B14F-4D97-AF65-F5344CB8AC3E}">
        <p14:creationId xmlns:p14="http://schemas.microsoft.com/office/powerpoint/2010/main" val="3398508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dirty="0"/>
              <a:t>Describing Uncertainty</a:t>
            </a:r>
          </a:p>
        </p:txBody>
      </p:sp>
      <p:sp>
        <p:nvSpPr>
          <p:cNvPr id="200707" name="Rectangle 3"/>
          <p:cNvSpPr>
            <a:spLocks noGrp="1" noChangeArrowheads="1"/>
          </p:cNvSpPr>
          <p:nvPr>
            <p:ph type="body" idx="1"/>
          </p:nvPr>
        </p:nvSpPr>
        <p:spPr>
          <a:xfrm>
            <a:off x="1295400" y="2286000"/>
            <a:ext cx="6553200" cy="3778250"/>
          </a:xfrm>
        </p:spPr>
        <p:txBody>
          <a:bodyPr/>
          <a:lstStyle/>
          <a:p>
            <a:pPr>
              <a:lnSpc>
                <a:spcPct val="90000"/>
              </a:lnSpc>
            </a:pPr>
            <a:r>
              <a:rPr lang="en-US" dirty="0"/>
              <a:t>Words</a:t>
            </a:r>
          </a:p>
          <a:p>
            <a:pPr>
              <a:lnSpc>
                <a:spcPct val="90000"/>
              </a:lnSpc>
            </a:pPr>
            <a:endParaRPr lang="en-US" dirty="0"/>
          </a:p>
          <a:p>
            <a:pPr>
              <a:lnSpc>
                <a:spcPct val="90000"/>
              </a:lnSpc>
            </a:pPr>
            <a:r>
              <a:rPr lang="en-US" dirty="0"/>
              <a:t>Words with specific quantitative implications</a:t>
            </a:r>
          </a:p>
          <a:p>
            <a:pPr>
              <a:lnSpc>
                <a:spcPct val="90000"/>
              </a:lnSpc>
            </a:pPr>
            <a:endParaRPr lang="en-US" dirty="0"/>
          </a:p>
          <a:p>
            <a:pPr>
              <a:lnSpc>
                <a:spcPct val="90000"/>
              </a:lnSpc>
            </a:pPr>
            <a:r>
              <a:rPr lang="en-US" dirty="0"/>
              <a:t>Quantitatively</a:t>
            </a:r>
          </a:p>
          <a:p>
            <a:pPr>
              <a:lnSpc>
                <a:spcPct val="90000"/>
              </a:lnSpc>
              <a:buFont typeface="Wingdings" charset="2"/>
              <a:buNone/>
            </a:pPr>
            <a:endParaRPr lang="en-US" dirty="0"/>
          </a:p>
        </p:txBody>
      </p:sp>
    </p:spTree>
    <p:extLst>
      <p:ext uri="{BB962C8B-B14F-4D97-AF65-F5344CB8AC3E}">
        <p14:creationId xmlns:p14="http://schemas.microsoft.com/office/powerpoint/2010/main" val="1192780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dirty="0"/>
              <a:t>Using Words</a:t>
            </a:r>
          </a:p>
        </p:txBody>
      </p:sp>
      <p:sp>
        <p:nvSpPr>
          <p:cNvPr id="202755" name="Rectangle 3"/>
          <p:cNvSpPr>
            <a:spLocks noGrp="1" noChangeArrowheads="1"/>
          </p:cNvSpPr>
          <p:nvPr>
            <p:ph type="body" idx="1"/>
          </p:nvPr>
        </p:nvSpPr>
        <p:spPr>
          <a:xfrm>
            <a:off x="152400" y="1752600"/>
            <a:ext cx="8991600" cy="4191000"/>
          </a:xfrm>
        </p:spPr>
        <p:txBody>
          <a:bodyPr/>
          <a:lstStyle/>
          <a:p>
            <a:r>
              <a:rPr lang="en-US" sz="2800" i="1" dirty="0"/>
              <a:t>e.g</a:t>
            </a:r>
            <a:r>
              <a:rPr lang="en-US" sz="2800" dirty="0"/>
              <a:t>., </a:t>
            </a:r>
            <a:r>
              <a:rPr lang="en-US" sz="2800" dirty="0" smtClean="0"/>
              <a:t>IARC Carcinogenicity</a:t>
            </a:r>
          </a:p>
          <a:p>
            <a:endParaRPr lang="en-US" sz="2800" dirty="0" smtClean="0"/>
          </a:p>
          <a:p>
            <a:pPr lvl="1"/>
            <a:r>
              <a:rPr lang="en-US" sz="2800" dirty="0" smtClean="0"/>
              <a:t>Group 1: 	Carcinogenic to humans</a:t>
            </a:r>
          </a:p>
          <a:p>
            <a:pPr lvl="1"/>
            <a:r>
              <a:rPr lang="en-US" sz="2800" dirty="0" smtClean="0"/>
              <a:t>Group 2A:	Probably carcinogenic to humans</a:t>
            </a:r>
          </a:p>
          <a:p>
            <a:pPr lvl="1"/>
            <a:r>
              <a:rPr lang="en-US" sz="2800" dirty="0" smtClean="0"/>
              <a:t>Group 2B:	Possibly carcinogenic to humans</a:t>
            </a:r>
          </a:p>
          <a:p>
            <a:pPr lvl="1"/>
            <a:r>
              <a:rPr lang="en-US" sz="2800" dirty="0" smtClean="0"/>
              <a:t>Group 3:	Not classifiable</a:t>
            </a:r>
          </a:p>
          <a:p>
            <a:pPr lvl="1"/>
            <a:r>
              <a:rPr lang="en-US" sz="2800" dirty="0" smtClean="0"/>
              <a:t>Group 4:	Probably not carcinogenic to humans</a:t>
            </a:r>
          </a:p>
          <a:p>
            <a:pPr lvl="1"/>
            <a:endParaRPr lang="en-US" sz="2800" dirty="0" smtClean="0"/>
          </a:p>
          <a:p>
            <a:pPr marL="0" indent="0">
              <a:buNone/>
            </a:pPr>
            <a:r>
              <a:rPr lang="en-US" sz="2800" dirty="0" smtClean="0"/>
              <a:t>Question:  Do the words mean the same thing to everyone?</a:t>
            </a:r>
          </a:p>
        </p:txBody>
      </p:sp>
    </p:spTree>
    <p:extLst>
      <p:ext uri="{BB962C8B-B14F-4D97-AF65-F5344CB8AC3E}">
        <p14:creationId xmlns:p14="http://schemas.microsoft.com/office/powerpoint/2010/main" val="3023065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dirty="0" smtClean="0"/>
              <a:t> Defining Words - IPCC</a:t>
            </a:r>
            <a:endParaRPr lang="en-US" dirty="0"/>
          </a:p>
        </p:txBody>
      </p:sp>
      <p:sp>
        <p:nvSpPr>
          <p:cNvPr id="235523" name="Rectangle 3"/>
          <p:cNvSpPr>
            <a:spLocks noGrp="1" noChangeArrowheads="1"/>
          </p:cNvSpPr>
          <p:nvPr>
            <p:ph type="body" idx="1"/>
          </p:nvPr>
        </p:nvSpPr>
        <p:spPr>
          <a:xfrm>
            <a:off x="762000" y="1828800"/>
            <a:ext cx="8039100" cy="4114800"/>
          </a:xfrm>
        </p:spPr>
        <p:txBody>
          <a:bodyPr/>
          <a:lstStyle/>
          <a:p>
            <a:pPr>
              <a:lnSpc>
                <a:spcPct val="90000"/>
              </a:lnSpc>
              <a:buNone/>
            </a:pPr>
            <a:r>
              <a:rPr lang="en-US" dirty="0"/>
              <a:t>Working Group I definitions</a:t>
            </a:r>
            <a:r>
              <a:rPr lang="en-US" dirty="0" smtClean="0"/>
              <a:t>: “refers to a probabilistic assessment of some well defined outcome having occurred or occurring in the future”</a:t>
            </a:r>
          </a:p>
          <a:p>
            <a:pPr>
              <a:lnSpc>
                <a:spcPct val="90000"/>
              </a:lnSpc>
              <a:buFont typeface="Wingdings" charset="2"/>
              <a:buNone/>
            </a:pPr>
            <a:r>
              <a:rPr lang="en-US" dirty="0" smtClean="0"/>
              <a:t> </a:t>
            </a:r>
          </a:p>
          <a:p>
            <a:pPr>
              <a:lnSpc>
                <a:spcPct val="90000"/>
              </a:lnSpc>
            </a:pPr>
            <a:r>
              <a:rPr lang="en-US" dirty="0" smtClean="0"/>
              <a:t>Virtually </a:t>
            </a:r>
            <a:r>
              <a:rPr lang="en-US" dirty="0"/>
              <a:t>certain:</a:t>
            </a:r>
            <a:r>
              <a:rPr lang="en-US" dirty="0" smtClean="0"/>
              <a:t> 		&gt;</a:t>
            </a:r>
            <a:r>
              <a:rPr lang="en-US" dirty="0"/>
              <a:t>99% probability (1:100)</a:t>
            </a:r>
          </a:p>
          <a:p>
            <a:pPr>
              <a:lnSpc>
                <a:spcPct val="90000"/>
              </a:lnSpc>
            </a:pPr>
            <a:r>
              <a:rPr lang="en-US" dirty="0"/>
              <a:t>Extremely likely:</a:t>
            </a:r>
            <a:r>
              <a:rPr lang="en-US" dirty="0" smtClean="0"/>
              <a:t> 		&gt;</a:t>
            </a:r>
            <a:r>
              <a:rPr lang="en-US" dirty="0"/>
              <a:t>95% (1:20)</a:t>
            </a:r>
          </a:p>
          <a:p>
            <a:pPr>
              <a:lnSpc>
                <a:spcPct val="90000"/>
              </a:lnSpc>
            </a:pPr>
            <a:r>
              <a:rPr lang="en-US" dirty="0"/>
              <a:t>Very likely</a:t>
            </a:r>
            <a:r>
              <a:rPr lang="en-US" dirty="0" smtClean="0"/>
              <a:t>:			&gt;</a:t>
            </a:r>
            <a:r>
              <a:rPr lang="en-US" dirty="0"/>
              <a:t>90% (1:10)</a:t>
            </a:r>
          </a:p>
          <a:p>
            <a:pPr>
              <a:lnSpc>
                <a:spcPct val="90000"/>
              </a:lnSpc>
            </a:pPr>
            <a:r>
              <a:rPr lang="en-US" dirty="0"/>
              <a:t>Likely:</a:t>
            </a:r>
            <a:r>
              <a:rPr lang="en-US" dirty="0" smtClean="0"/>
              <a:t> 			&gt; </a:t>
            </a:r>
            <a:r>
              <a:rPr lang="en-US" dirty="0"/>
              <a:t>66% (1:3)</a:t>
            </a:r>
          </a:p>
          <a:p>
            <a:pPr>
              <a:lnSpc>
                <a:spcPct val="90000"/>
              </a:lnSpc>
            </a:pPr>
            <a:r>
              <a:rPr lang="en-US" dirty="0"/>
              <a:t>More likely than not</a:t>
            </a:r>
            <a:r>
              <a:rPr lang="en-US" dirty="0" smtClean="0"/>
              <a:t>:	 &gt;</a:t>
            </a:r>
            <a:r>
              <a:rPr lang="en-US" dirty="0"/>
              <a:t>50%</a:t>
            </a:r>
          </a:p>
          <a:p>
            <a:pPr>
              <a:lnSpc>
                <a:spcPct val="90000"/>
              </a:lnSpc>
            </a:pPr>
            <a:r>
              <a:rPr lang="en-US" dirty="0"/>
              <a:t>Unlikely:</a:t>
            </a:r>
            <a:r>
              <a:rPr lang="en-US" dirty="0" smtClean="0"/>
              <a:t> 			&lt;</a:t>
            </a:r>
            <a:r>
              <a:rPr lang="en-US" dirty="0"/>
              <a:t>33%</a:t>
            </a:r>
          </a:p>
          <a:p>
            <a:pPr>
              <a:lnSpc>
                <a:spcPct val="90000"/>
              </a:lnSpc>
            </a:pPr>
            <a:r>
              <a:rPr lang="en-US" dirty="0"/>
              <a:t>Very unlikely:</a:t>
            </a:r>
            <a:r>
              <a:rPr lang="en-US" dirty="0" smtClean="0"/>
              <a:t> 		&lt;</a:t>
            </a:r>
            <a:r>
              <a:rPr lang="en-US" dirty="0"/>
              <a:t>10</a:t>
            </a:r>
            <a:r>
              <a:rPr lang="en-US" dirty="0" smtClean="0"/>
              <a:t>%</a:t>
            </a:r>
          </a:p>
          <a:p>
            <a:pPr>
              <a:lnSpc>
                <a:spcPct val="90000"/>
              </a:lnSpc>
            </a:pPr>
            <a:r>
              <a:rPr lang="en-US" dirty="0" smtClean="0"/>
              <a:t>Exceptionally unlikely	&lt; 1%</a:t>
            </a:r>
            <a:endParaRPr lang="en-US" dirty="0"/>
          </a:p>
        </p:txBody>
      </p:sp>
    </p:spTree>
    <p:extLst>
      <p:ext uri="{BB962C8B-B14F-4D97-AF65-F5344CB8AC3E}">
        <p14:creationId xmlns:p14="http://schemas.microsoft.com/office/powerpoint/2010/main" val="1201269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to Communicate</a:t>
            </a:r>
            <a:endParaRPr lang="en-US" dirty="0"/>
          </a:p>
        </p:txBody>
      </p:sp>
      <p:pic>
        <p:nvPicPr>
          <p:cNvPr id="4" name="Picture 3"/>
          <p:cNvPicPr>
            <a:picLocks noChangeAspect="1"/>
          </p:cNvPicPr>
          <p:nvPr/>
        </p:nvPicPr>
        <p:blipFill>
          <a:blip r:embed="rId2"/>
          <a:stretch>
            <a:fillRect/>
          </a:stretch>
        </p:blipFill>
        <p:spPr>
          <a:xfrm>
            <a:off x="228600" y="1651000"/>
            <a:ext cx="4624449" cy="5207000"/>
          </a:xfrm>
          <a:prstGeom prst="rect">
            <a:avLst/>
          </a:prstGeom>
        </p:spPr>
      </p:pic>
      <p:sp useBgFill="1">
        <p:nvSpPr>
          <p:cNvPr id="3" name="Content Placeholder 2"/>
          <p:cNvSpPr>
            <a:spLocks noGrp="1"/>
          </p:cNvSpPr>
          <p:nvPr>
            <p:ph idx="1"/>
          </p:nvPr>
        </p:nvSpPr>
        <p:spPr>
          <a:xfrm>
            <a:off x="3733800" y="2209800"/>
            <a:ext cx="5410200" cy="4267200"/>
          </a:xfrm>
        </p:spPr>
        <p:txBody>
          <a:bodyPr/>
          <a:lstStyle/>
          <a:p>
            <a:r>
              <a:rPr lang="en-US" sz="2000" dirty="0" smtClean="0"/>
              <a:t>“They'll even put a number on how certain they are about climate change. But that number isn't 100 per cent. It's 95 per cent. And for some non-scientists, that's just not good enough”</a:t>
            </a:r>
          </a:p>
          <a:p>
            <a:endParaRPr lang="en-US" sz="2000" dirty="0" smtClean="0"/>
          </a:p>
          <a:p>
            <a:r>
              <a:rPr lang="en-US" sz="2000" dirty="0" smtClean="0"/>
              <a:t>“Some climate-change deniers have looked at 95 per cent and scoffed. After all, most people wouldn't get on a plane that had only a 95 per cent certainty of landing safely, risk experts say”</a:t>
            </a:r>
          </a:p>
          <a:p>
            <a:endParaRPr lang="en-US" sz="2000" dirty="0" smtClean="0"/>
          </a:p>
          <a:p>
            <a:endParaRPr lang="en-US" sz="2000" dirty="0"/>
          </a:p>
        </p:txBody>
      </p:sp>
    </p:spTree>
    <p:extLst>
      <p:ext uri="{BB962C8B-B14F-4D97-AF65-F5344CB8AC3E}">
        <p14:creationId xmlns:p14="http://schemas.microsoft.com/office/powerpoint/2010/main" val="173792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dirty="0"/>
              <a:t>Quantitative Descriptions</a:t>
            </a:r>
          </a:p>
        </p:txBody>
      </p:sp>
      <p:sp>
        <p:nvSpPr>
          <p:cNvPr id="206851" name="Rectangle 3"/>
          <p:cNvSpPr>
            <a:spLocks noGrp="1" noChangeArrowheads="1"/>
          </p:cNvSpPr>
          <p:nvPr>
            <p:ph type="body" idx="1"/>
          </p:nvPr>
        </p:nvSpPr>
        <p:spPr/>
        <p:txBody>
          <a:bodyPr/>
          <a:lstStyle/>
          <a:p>
            <a:pPr>
              <a:lnSpc>
                <a:spcPct val="90000"/>
              </a:lnSpc>
            </a:pPr>
            <a:r>
              <a:rPr lang="en-US" sz="2800" dirty="0"/>
              <a:t>Characterize all sources of uncertainty as range or probability distribution of risk</a:t>
            </a:r>
          </a:p>
          <a:p>
            <a:pPr>
              <a:lnSpc>
                <a:spcPct val="90000"/>
              </a:lnSpc>
            </a:pPr>
            <a:endParaRPr lang="en-US" sz="2800" dirty="0"/>
          </a:p>
          <a:p>
            <a:pPr>
              <a:lnSpc>
                <a:spcPct val="90000"/>
              </a:lnSpc>
            </a:pPr>
            <a:r>
              <a:rPr lang="en-US" sz="2800" dirty="0"/>
              <a:t>Provide insight into magnitude of uncertainty</a:t>
            </a:r>
          </a:p>
          <a:p>
            <a:pPr>
              <a:lnSpc>
                <a:spcPct val="90000"/>
              </a:lnSpc>
            </a:pPr>
            <a:endParaRPr lang="en-US" sz="2800" dirty="0"/>
          </a:p>
          <a:p>
            <a:pPr>
              <a:lnSpc>
                <a:spcPct val="90000"/>
              </a:lnSpc>
            </a:pPr>
            <a:r>
              <a:rPr lang="en-US" sz="2800" dirty="0"/>
              <a:t>Common for some types of risks (</a:t>
            </a:r>
            <a:r>
              <a:rPr lang="en-US" sz="2800" i="1" dirty="0"/>
              <a:t>e.g.,</a:t>
            </a:r>
            <a:r>
              <a:rPr lang="en-US" sz="2800" dirty="0"/>
              <a:t> </a:t>
            </a:r>
            <a:r>
              <a:rPr lang="en-US" sz="2800" dirty="0" smtClean="0"/>
              <a:t>engineering, space flight) </a:t>
            </a:r>
            <a:r>
              <a:rPr lang="en-US" sz="2800" dirty="0"/>
              <a:t>or parts of risk process (</a:t>
            </a:r>
            <a:r>
              <a:rPr lang="en-US" sz="2800" i="1" dirty="0"/>
              <a:t>e.g.,</a:t>
            </a:r>
            <a:r>
              <a:rPr lang="en-US" sz="2800" dirty="0"/>
              <a:t> probabilistic exposure assessment)</a:t>
            </a:r>
          </a:p>
          <a:p>
            <a:pPr>
              <a:lnSpc>
                <a:spcPct val="90000"/>
              </a:lnSpc>
            </a:pPr>
            <a:endParaRPr lang="en-US" sz="2800" dirty="0"/>
          </a:p>
          <a:p>
            <a:pPr>
              <a:lnSpc>
                <a:spcPct val="90000"/>
              </a:lnSpc>
            </a:pPr>
            <a:endParaRPr lang="en-US" sz="2800" dirty="0"/>
          </a:p>
        </p:txBody>
      </p:sp>
    </p:spTree>
    <p:extLst>
      <p:ext uri="{BB962C8B-B14F-4D97-AF65-F5344CB8AC3E}">
        <p14:creationId xmlns:p14="http://schemas.microsoft.com/office/powerpoint/2010/main" val="2920056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3338" y="528638"/>
            <a:ext cx="9077325" cy="546100"/>
          </a:xfrm>
          <a:noFill/>
          <a:ln/>
        </p:spPr>
        <p:txBody>
          <a:bodyPr/>
          <a:lstStyle/>
          <a:p>
            <a:r>
              <a:rPr lang="en-US" sz="3200" dirty="0"/>
              <a:t>Lifetime Cancer Risk from </a:t>
            </a:r>
            <a:r>
              <a:rPr lang="en-US" sz="3200" dirty="0" smtClean="0"/>
              <a:t>Drinking</a:t>
            </a:r>
            <a:br>
              <a:rPr lang="en-US" sz="3200" dirty="0" smtClean="0"/>
            </a:br>
            <a:r>
              <a:rPr lang="en-US" sz="3200" dirty="0" smtClean="0"/>
              <a:t>Water with100 </a:t>
            </a:r>
            <a:r>
              <a:rPr lang="en-US" sz="3200" dirty="0"/>
              <a:t>ppb of Chloroform</a:t>
            </a:r>
          </a:p>
        </p:txBody>
      </p:sp>
      <p:sp>
        <p:nvSpPr>
          <p:cNvPr id="138243" name="Rectangle 3"/>
          <p:cNvSpPr>
            <a:spLocks noChangeArrowheads="1"/>
          </p:cNvSpPr>
          <p:nvPr/>
        </p:nvSpPr>
        <p:spPr bwMode="auto">
          <a:xfrm>
            <a:off x="0" y="6283484"/>
            <a:ext cx="7439026" cy="574516"/>
          </a:xfrm>
          <a:prstGeom prst="rect">
            <a:avLst/>
          </a:prstGeom>
          <a:noFill/>
          <a:ln w="50800">
            <a:noFill/>
            <a:miter lim="800000"/>
            <a:headEnd/>
            <a:tailEnd/>
          </a:ln>
          <a:effectLst/>
        </p:spPr>
        <p:txBody>
          <a:bodyPr lIns="90487" tIns="44450" rIns="90487" bIns="44450">
            <a:prstTxWarp prst="textNoShape">
              <a:avLst/>
            </a:prstTxWarp>
            <a:spAutoFit/>
          </a:bodyPr>
          <a:lstStyle/>
          <a:p>
            <a:pPr eaLnBrk="0" hangingPunct="0"/>
            <a:r>
              <a:rPr lang="en-US" sz="1050" dirty="0">
                <a:solidFill>
                  <a:srgbClr val="000000"/>
                </a:solidFill>
              </a:rPr>
              <a:t>source:  Evans, J.S., Gray, G.M., </a:t>
            </a:r>
            <a:r>
              <a:rPr lang="en-US" sz="1050" dirty="0" err="1">
                <a:solidFill>
                  <a:srgbClr val="000000"/>
                </a:solidFill>
              </a:rPr>
              <a:t>Sielken</a:t>
            </a:r>
            <a:r>
              <a:rPr lang="en-US" sz="1050" dirty="0">
                <a:solidFill>
                  <a:srgbClr val="000000"/>
                </a:solidFill>
              </a:rPr>
              <a:t>, R.L., Jr., Smith, A.E., Valdez-Flores, C., and Graham, J.D. (1994)  </a:t>
            </a:r>
            <a:r>
              <a:rPr lang="en-US" sz="1050" i="1" dirty="0">
                <a:solidFill>
                  <a:srgbClr val="000000"/>
                </a:solidFill>
              </a:rPr>
              <a:t>Use of Probabilistic Expert Judgment in Distributional Analysis of Carcinogenic Potency</a:t>
            </a:r>
            <a:r>
              <a:rPr lang="en-US" sz="1050" dirty="0">
                <a:solidFill>
                  <a:srgbClr val="000000"/>
                </a:solidFill>
              </a:rPr>
              <a:t>.  </a:t>
            </a:r>
            <a:r>
              <a:rPr lang="en-US" sz="1050" u="sng" dirty="0">
                <a:solidFill>
                  <a:srgbClr val="000000"/>
                </a:solidFill>
              </a:rPr>
              <a:t>Regulatory Toxicology and Pharmacology </a:t>
            </a:r>
            <a:r>
              <a:rPr lang="en-US" sz="1050" b="1" dirty="0">
                <a:solidFill>
                  <a:srgbClr val="000000"/>
                </a:solidFill>
              </a:rPr>
              <a:t>20</a:t>
            </a:r>
            <a:r>
              <a:rPr lang="en-US" sz="1050" dirty="0">
                <a:solidFill>
                  <a:srgbClr val="000000"/>
                </a:solidFill>
              </a:rPr>
              <a:t>:15-36</a:t>
            </a:r>
          </a:p>
        </p:txBody>
      </p:sp>
      <p:sp>
        <p:nvSpPr>
          <p:cNvPr id="138244" name="Line 4"/>
          <p:cNvSpPr>
            <a:spLocks noChangeShapeType="1"/>
          </p:cNvSpPr>
          <p:nvPr/>
        </p:nvSpPr>
        <p:spPr bwMode="auto">
          <a:xfrm>
            <a:off x="1411288"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45" name="Line 5"/>
          <p:cNvSpPr>
            <a:spLocks noChangeShapeType="1"/>
          </p:cNvSpPr>
          <p:nvPr/>
        </p:nvSpPr>
        <p:spPr bwMode="auto">
          <a:xfrm>
            <a:off x="1487488"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46" name="Line 6"/>
          <p:cNvSpPr>
            <a:spLocks noChangeShapeType="1"/>
          </p:cNvSpPr>
          <p:nvPr/>
        </p:nvSpPr>
        <p:spPr bwMode="auto">
          <a:xfrm>
            <a:off x="1562100"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47" name="Line 7"/>
          <p:cNvSpPr>
            <a:spLocks noChangeShapeType="1"/>
          </p:cNvSpPr>
          <p:nvPr/>
        </p:nvSpPr>
        <p:spPr bwMode="auto">
          <a:xfrm>
            <a:off x="1638300"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48" name="Line 8"/>
          <p:cNvSpPr>
            <a:spLocks noChangeShapeType="1"/>
          </p:cNvSpPr>
          <p:nvPr/>
        </p:nvSpPr>
        <p:spPr bwMode="auto">
          <a:xfrm>
            <a:off x="1712913"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49" name="Line 9"/>
          <p:cNvSpPr>
            <a:spLocks noChangeShapeType="1"/>
          </p:cNvSpPr>
          <p:nvPr/>
        </p:nvSpPr>
        <p:spPr bwMode="auto">
          <a:xfrm>
            <a:off x="1789113"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50" name="Line 10"/>
          <p:cNvSpPr>
            <a:spLocks noChangeShapeType="1"/>
          </p:cNvSpPr>
          <p:nvPr/>
        </p:nvSpPr>
        <p:spPr bwMode="auto">
          <a:xfrm>
            <a:off x="1863725"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51" name="Line 11"/>
          <p:cNvSpPr>
            <a:spLocks noChangeShapeType="1"/>
          </p:cNvSpPr>
          <p:nvPr/>
        </p:nvSpPr>
        <p:spPr bwMode="auto">
          <a:xfrm>
            <a:off x="1939925"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52" name="Line 12"/>
          <p:cNvSpPr>
            <a:spLocks noChangeShapeType="1"/>
          </p:cNvSpPr>
          <p:nvPr/>
        </p:nvSpPr>
        <p:spPr bwMode="auto">
          <a:xfrm>
            <a:off x="2014538"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53" name="Line 13"/>
          <p:cNvSpPr>
            <a:spLocks noChangeShapeType="1"/>
          </p:cNvSpPr>
          <p:nvPr/>
        </p:nvSpPr>
        <p:spPr bwMode="auto">
          <a:xfrm>
            <a:off x="2090738"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54" name="Line 14"/>
          <p:cNvSpPr>
            <a:spLocks noChangeShapeType="1"/>
          </p:cNvSpPr>
          <p:nvPr/>
        </p:nvSpPr>
        <p:spPr bwMode="auto">
          <a:xfrm>
            <a:off x="2165350"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55" name="Line 15"/>
          <p:cNvSpPr>
            <a:spLocks noChangeShapeType="1"/>
          </p:cNvSpPr>
          <p:nvPr/>
        </p:nvSpPr>
        <p:spPr bwMode="auto">
          <a:xfrm>
            <a:off x="2241550"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56" name="Line 16"/>
          <p:cNvSpPr>
            <a:spLocks noChangeShapeType="1"/>
          </p:cNvSpPr>
          <p:nvPr/>
        </p:nvSpPr>
        <p:spPr bwMode="auto">
          <a:xfrm>
            <a:off x="2316163"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57" name="Line 17"/>
          <p:cNvSpPr>
            <a:spLocks noChangeShapeType="1"/>
          </p:cNvSpPr>
          <p:nvPr/>
        </p:nvSpPr>
        <p:spPr bwMode="auto">
          <a:xfrm>
            <a:off x="2392363"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58" name="Line 18"/>
          <p:cNvSpPr>
            <a:spLocks noChangeShapeType="1"/>
          </p:cNvSpPr>
          <p:nvPr/>
        </p:nvSpPr>
        <p:spPr bwMode="auto">
          <a:xfrm>
            <a:off x="2466975"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59" name="Line 19"/>
          <p:cNvSpPr>
            <a:spLocks noChangeShapeType="1"/>
          </p:cNvSpPr>
          <p:nvPr/>
        </p:nvSpPr>
        <p:spPr bwMode="auto">
          <a:xfrm>
            <a:off x="2543175"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60" name="Line 20"/>
          <p:cNvSpPr>
            <a:spLocks noChangeShapeType="1"/>
          </p:cNvSpPr>
          <p:nvPr/>
        </p:nvSpPr>
        <p:spPr bwMode="auto">
          <a:xfrm>
            <a:off x="2617788"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61" name="Line 21"/>
          <p:cNvSpPr>
            <a:spLocks noChangeShapeType="1"/>
          </p:cNvSpPr>
          <p:nvPr/>
        </p:nvSpPr>
        <p:spPr bwMode="auto">
          <a:xfrm>
            <a:off x="2693988"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62" name="Line 22"/>
          <p:cNvSpPr>
            <a:spLocks noChangeShapeType="1"/>
          </p:cNvSpPr>
          <p:nvPr/>
        </p:nvSpPr>
        <p:spPr bwMode="auto">
          <a:xfrm>
            <a:off x="2768600"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63" name="Line 23"/>
          <p:cNvSpPr>
            <a:spLocks noChangeShapeType="1"/>
          </p:cNvSpPr>
          <p:nvPr/>
        </p:nvSpPr>
        <p:spPr bwMode="auto">
          <a:xfrm>
            <a:off x="2844800"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64" name="Line 24"/>
          <p:cNvSpPr>
            <a:spLocks noChangeShapeType="1"/>
          </p:cNvSpPr>
          <p:nvPr/>
        </p:nvSpPr>
        <p:spPr bwMode="auto">
          <a:xfrm>
            <a:off x="2919413"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65" name="Line 25"/>
          <p:cNvSpPr>
            <a:spLocks noChangeShapeType="1"/>
          </p:cNvSpPr>
          <p:nvPr/>
        </p:nvSpPr>
        <p:spPr bwMode="auto">
          <a:xfrm>
            <a:off x="2995613"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66" name="Line 26"/>
          <p:cNvSpPr>
            <a:spLocks noChangeShapeType="1"/>
          </p:cNvSpPr>
          <p:nvPr/>
        </p:nvSpPr>
        <p:spPr bwMode="auto">
          <a:xfrm>
            <a:off x="3070225"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67" name="Line 27"/>
          <p:cNvSpPr>
            <a:spLocks noChangeShapeType="1"/>
          </p:cNvSpPr>
          <p:nvPr/>
        </p:nvSpPr>
        <p:spPr bwMode="auto">
          <a:xfrm>
            <a:off x="3146425"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68" name="Line 28"/>
          <p:cNvSpPr>
            <a:spLocks noChangeShapeType="1"/>
          </p:cNvSpPr>
          <p:nvPr/>
        </p:nvSpPr>
        <p:spPr bwMode="auto">
          <a:xfrm>
            <a:off x="3221038"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69" name="Line 29"/>
          <p:cNvSpPr>
            <a:spLocks noChangeShapeType="1"/>
          </p:cNvSpPr>
          <p:nvPr/>
        </p:nvSpPr>
        <p:spPr bwMode="auto">
          <a:xfrm>
            <a:off x="3297238"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70" name="Line 30"/>
          <p:cNvSpPr>
            <a:spLocks noChangeShapeType="1"/>
          </p:cNvSpPr>
          <p:nvPr/>
        </p:nvSpPr>
        <p:spPr bwMode="auto">
          <a:xfrm>
            <a:off x="3371850"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71" name="Line 31"/>
          <p:cNvSpPr>
            <a:spLocks noChangeShapeType="1"/>
          </p:cNvSpPr>
          <p:nvPr/>
        </p:nvSpPr>
        <p:spPr bwMode="auto">
          <a:xfrm>
            <a:off x="3448050"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72" name="Line 32"/>
          <p:cNvSpPr>
            <a:spLocks noChangeShapeType="1"/>
          </p:cNvSpPr>
          <p:nvPr/>
        </p:nvSpPr>
        <p:spPr bwMode="auto">
          <a:xfrm>
            <a:off x="3522663"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73" name="Line 33"/>
          <p:cNvSpPr>
            <a:spLocks noChangeShapeType="1"/>
          </p:cNvSpPr>
          <p:nvPr/>
        </p:nvSpPr>
        <p:spPr bwMode="auto">
          <a:xfrm>
            <a:off x="3598863" y="4922838"/>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74" name="Line 34"/>
          <p:cNvSpPr>
            <a:spLocks noChangeShapeType="1"/>
          </p:cNvSpPr>
          <p:nvPr/>
        </p:nvSpPr>
        <p:spPr bwMode="auto">
          <a:xfrm>
            <a:off x="3673475"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75" name="Line 35"/>
          <p:cNvSpPr>
            <a:spLocks noChangeShapeType="1"/>
          </p:cNvSpPr>
          <p:nvPr/>
        </p:nvSpPr>
        <p:spPr bwMode="auto">
          <a:xfrm>
            <a:off x="3749675" y="4922838"/>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76" name="Line 36"/>
          <p:cNvSpPr>
            <a:spLocks noChangeShapeType="1"/>
          </p:cNvSpPr>
          <p:nvPr/>
        </p:nvSpPr>
        <p:spPr bwMode="auto">
          <a:xfrm>
            <a:off x="3824288"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77" name="Line 37"/>
          <p:cNvSpPr>
            <a:spLocks noChangeShapeType="1"/>
          </p:cNvSpPr>
          <p:nvPr/>
        </p:nvSpPr>
        <p:spPr bwMode="auto">
          <a:xfrm>
            <a:off x="3900488" y="4922838"/>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78" name="Line 38"/>
          <p:cNvSpPr>
            <a:spLocks noChangeShapeType="1"/>
          </p:cNvSpPr>
          <p:nvPr/>
        </p:nvSpPr>
        <p:spPr bwMode="auto">
          <a:xfrm>
            <a:off x="3975100"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79" name="Line 39"/>
          <p:cNvSpPr>
            <a:spLocks noChangeShapeType="1"/>
          </p:cNvSpPr>
          <p:nvPr/>
        </p:nvSpPr>
        <p:spPr bwMode="auto">
          <a:xfrm>
            <a:off x="4051300" y="4922838"/>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80" name="Line 40"/>
          <p:cNvSpPr>
            <a:spLocks noChangeShapeType="1"/>
          </p:cNvSpPr>
          <p:nvPr/>
        </p:nvSpPr>
        <p:spPr bwMode="auto">
          <a:xfrm>
            <a:off x="4125913"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81" name="Line 41"/>
          <p:cNvSpPr>
            <a:spLocks noChangeShapeType="1"/>
          </p:cNvSpPr>
          <p:nvPr/>
        </p:nvSpPr>
        <p:spPr bwMode="auto">
          <a:xfrm>
            <a:off x="4202113" y="4922838"/>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82" name="Line 42"/>
          <p:cNvSpPr>
            <a:spLocks noChangeShapeType="1"/>
          </p:cNvSpPr>
          <p:nvPr/>
        </p:nvSpPr>
        <p:spPr bwMode="auto">
          <a:xfrm>
            <a:off x="4276725"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83" name="Line 43"/>
          <p:cNvSpPr>
            <a:spLocks noChangeShapeType="1"/>
          </p:cNvSpPr>
          <p:nvPr/>
        </p:nvSpPr>
        <p:spPr bwMode="auto">
          <a:xfrm>
            <a:off x="4352925" y="4922838"/>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84" name="Line 44"/>
          <p:cNvSpPr>
            <a:spLocks noChangeShapeType="1"/>
          </p:cNvSpPr>
          <p:nvPr/>
        </p:nvSpPr>
        <p:spPr bwMode="auto">
          <a:xfrm>
            <a:off x="4427538"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85" name="Line 45"/>
          <p:cNvSpPr>
            <a:spLocks noChangeShapeType="1"/>
          </p:cNvSpPr>
          <p:nvPr/>
        </p:nvSpPr>
        <p:spPr bwMode="auto">
          <a:xfrm>
            <a:off x="4503738" y="4922838"/>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86" name="Line 46"/>
          <p:cNvSpPr>
            <a:spLocks noChangeShapeType="1"/>
          </p:cNvSpPr>
          <p:nvPr/>
        </p:nvSpPr>
        <p:spPr bwMode="auto">
          <a:xfrm>
            <a:off x="4578350"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87" name="Line 47"/>
          <p:cNvSpPr>
            <a:spLocks noChangeShapeType="1"/>
          </p:cNvSpPr>
          <p:nvPr/>
        </p:nvSpPr>
        <p:spPr bwMode="auto">
          <a:xfrm>
            <a:off x="4654550" y="4922838"/>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88" name="Line 48"/>
          <p:cNvSpPr>
            <a:spLocks noChangeShapeType="1"/>
          </p:cNvSpPr>
          <p:nvPr/>
        </p:nvSpPr>
        <p:spPr bwMode="auto">
          <a:xfrm>
            <a:off x="4729163"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89" name="Line 49"/>
          <p:cNvSpPr>
            <a:spLocks noChangeShapeType="1"/>
          </p:cNvSpPr>
          <p:nvPr/>
        </p:nvSpPr>
        <p:spPr bwMode="auto">
          <a:xfrm>
            <a:off x="4805363" y="4922838"/>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90" name="Line 50"/>
          <p:cNvSpPr>
            <a:spLocks noChangeShapeType="1"/>
          </p:cNvSpPr>
          <p:nvPr/>
        </p:nvSpPr>
        <p:spPr bwMode="auto">
          <a:xfrm>
            <a:off x="4879975"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91" name="Line 51"/>
          <p:cNvSpPr>
            <a:spLocks noChangeShapeType="1"/>
          </p:cNvSpPr>
          <p:nvPr/>
        </p:nvSpPr>
        <p:spPr bwMode="auto">
          <a:xfrm>
            <a:off x="4956175" y="4922838"/>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92" name="Line 52"/>
          <p:cNvSpPr>
            <a:spLocks noChangeShapeType="1"/>
          </p:cNvSpPr>
          <p:nvPr/>
        </p:nvSpPr>
        <p:spPr bwMode="auto">
          <a:xfrm>
            <a:off x="5030788"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93" name="Line 53"/>
          <p:cNvSpPr>
            <a:spLocks noChangeShapeType="1"/>
          </p:cNvSpPr>
          <p:nvPr/>
        </p:nvSpPr>
        <p:spPr bwMode="auto">
          <a:xfrm>
            <a:off x="5106988" y="4922838"/>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94" name="Line 54"/>
          <p:cNvSpPr>
            <a:spLocks noChangeShapeType="1"/>
          </p:cNvSpPr>
          <p:nvPr/>
        </p:nvSpPr>
        <p:spPr bwMode="auto">
          <a:xfrm>
            <a:off x="5181600"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95" name="Line 55"/>
          <p:cNvSpPr>
            <a:spLocks noChangeShapeType="1"/>
          </p:cNvSpPr>
          <p:nvPr/>
        </p:nvSpPr>
        <p:spPr bwMode="auto">
          <a:xfrm>
            <a:off x="5257800" y="4922838"/>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96" name="Line 56"/>
          <p:cNvSpPr>
            <a:spLocks noChangeShapeType="1"/>
          </p:cNvSpPr>
          <p:nvPr/>
        </p:nvSpPr>
        <p:spPr bwMode="auto">
          <a:xfrm>
            <a:off x="5332413"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97" name="Line 57"/>
          <p:cNvSpPr>
            <a:spLocks noChangeShapeType="1"/>
          </p:cNvSpPr>
          <p:nvPr/>
        </p:nvSpPr>
        <p:spPr bwMode="auto">
          <a:xfrm>
            <a:off x="5408613" y="4922838"/>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98" name="Line 58"/>
          <p:cNvSpPr>
            <a:spLocks noChangeShapeType="1"/>
          </p:cNvSpPr>
          <p:nvPr/>
        </p:nvSpPr>
        <p:spPr bwMode="auto">
          <a:xfrm>
            <a:off x="5483225"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299" name="Line 59"/>
          <p:cNvSpPr>
            <a:spLocks noChangeShapeType="1"/>
          </p:cNvSpPr>
          <p:nvPr/>
        </p:nvSpPr>
        <p:spPr bwMode="auto">
          <a:xfrm>
            <a:off x="5559425" y="4922838"/>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00" name="Line 60"/>
          <p:cNvSpPr>
            <a:spLocks noChangeShapeType="1"/>
          </p:cNvSpPr>
          <p:nvPr/>
        </p:nvSpPr>
        <p:spPr bwMode="auto">
          <a:xfrm>
            <a:off x="5634038"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01" name="Line 61"/>
          <p:cNvSpPr>
            <a:spLocks noChangeShapeType="1"/>
          </p:cNvSpPr>
          <p:nvPr/>
        </p:nvSpPr>
        <p:spPr bwMode="auto">
          <a:xfrm>
            <a:off x="5708650"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02" name="Line 62"/>
          <p:cNvSpPr>
            <a:spLocks noChangeShapeType="1"/>
          </p:cNvSpPr>
          <p:nvPr/>
        </p:nvSpPr>
        <p:spPr bwMode="auto">
          <a:xfrm>
            <a:off x="5784850"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03" name="Line 63"/>
          <p:cNvSpPr>
            <a:spLocks noChangeShapeType="1"/>
          </p:cNvSpPr>
          <p:nvPr/>
        </p:nvSpPr>
        <p:spPr bwMode="auto">
          <a:xfrm>
            <a:off x="5859463"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04" name="Line 64"/>
          <p:cNvSpPr>
            <a:spLocks noChangeShapeType="1"/>
          </p:cNvSpPr>
          <p:nvPr/>
        </p:nvSpPr>
        <p:spPr bwMode="auto">
          <a:xfrm>
            <a:off x="5935663"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05" name="Line 65"/>
          <p:cNvSpPr>
            <a:spLocks noChangeShapeType="1"/>
          </p:cNvSpPr>
          <p:nvPr/>
        </p:nvSpPr>
        <p:spPr bwMode="auto">
          <a:xfrm>
            <a:off x="6010275"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06" name="Line 66"/>
          <p:cNvSpPr>
            <a:spLocks noChangeShapeType="1"/>
          </p:cNvSpPr>
          <p:nvPr/>
        </p:nvSpPr>
        <p:spPr bwMode="auto">
          <a:xfrm>
            <a:off x="6086475"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07" name="Line 67"/>
          <p:cNvSpPr>
            <a:spLocks noChangeShapeType="1"/>
          </p:cNvSpPr>
          <p:nvPr/>
        </p:nvSpPr>
        <p:spPr bwMode="auto">
          <a:xfrm>
            <a:off x="6161088"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08" name="Line 68"/>
          <p:cNvSpPr>
            <a:spLocks noChangeShapeType="1"/>
          </p:cNvSpPr>
          <p:nvPr/>
        </p:nvSpPr>
        <p:spPr bwMode="auto">
          <a:xfrm>
            <a:off x="6237288"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09" name="Line 69"/>
          <p:cNvSpPr>
            <a:spLocks noChangeShapeType="1"/>
          </p:cNvSpPr>
          <p:nvPr/>
        </p:nvSpPr>
        <p:spPr bwMode="auto">
          <a:xfrm>
            <a:off x="6311900"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10" name="Line 70"/>
          <p:cNvSpPr>
            <a:spLocks noChangeShapeType="1"/>
          </p:cNvSpPr>
          <p:nvPr/>
        </p:nvSpPr>
        <p:spPr bwMode="auto">
          <a:xfrm>
            <a:off x="6388100"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11" name="Line 71"/>
          <p:cNvSpPr>
            <a:spLocks noChangeShapeType="1"/>
          </p:cNvSpPr>
          <p:nvPr/>
        </p:nvSpPr>
        <p:spPr bwMode="auto">
          <a:xfrm>
            <a:off x="6462713"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12" name="Line 72"/>
          <p:cNvSpPr>
            <a:spLocks noChangeShapeType="1"/>
          </p:cNvSpPr>
          <p:nvPr/>
        </p:nvSpPr>
        <p:spPr bwMode="auto">
          <a:xfrm>
            <a:off x="6538913"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13" name="Line 73"/>
          <p:cNvSpPr>
            <a:spLocks noChangeShapeType="1"/>
          </p:cNvSpPr>
          <p:nvPr/>
        </p:nvSpPr>
        <p:spPr bwMode="auto">
          <a:xfrm>
            <a:off x="6613525"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14" name="Line 74"/>
          <p:cNvSpPr>
            <a:spLocks noChangeShapeType="1"/>
          </p:cNvSpPr>
          <p:nvPr/>
        </p:nvSpPr>
        <p:spPr bwMode="auto">
          <a:xfrm>
            <a:off x="6689725"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15" name="Line 75"/>
          <p:cNvSpPr>
            <a:spLocks noChangeShapeType="1"/>
          </p:cNvSpPr>
          <p:nvPr/>
        </p:nvSpPr>
        <p:spPr bwMode="auto">
          <a:xfrm>
            <a:off x="6764338"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16" name="Line 76"/>
          <p:cNvSpPr>
            <a:spLocks noChangeShapeType="1"/>
          </p:cNvSpPr>
          <p:nvPr/>
        </p:nvSpPr>
        <p:spPr bwMode="auto">
          <a:xfrm>
            <a:off x="6840538"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17" name="Line 77"/>
          <p:cNvSpPr>
            <a:spLocks noChangeShapeType="1"/>
          </p:cNvSpPr>
          <p:nvPr/>
        </p:nvSpPr>
        <p:spPr bwMode="auto">
          <a:xfrm>
            <a:off x="6915150"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18" name="Line 78"/>
          <p:cNvSpPr>
            <a:spLocks noChangeShapeType="1"/>
          </p:cNvSpPr>
          <p:nvPr/>
        </p:nvSpPr>
        <p:spPr bwMode="auto">
          <a:xfrm>
            <a:off x="6991350"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19" name="Line 79"/>
          <p:cNvSpPr>
            <a:spLocks noChangeShapeType="1"/>
          </p:cNvSpPr>
          <p:nvPr/>
        </p:nvSpPr>
        <p:spPr bwMode="auto">
          <a:xfrm>
            <a:off x="7065963"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20" name="Line 80"/>
          <p:cNvSpPr>
            <a:spLocks noChangeShapeType="1"/>
          </p:cNvSpPr>
          <p:nvPr/>
        </p:nvSpPr>
        <p:spPr bwMode="auto">
          <a:xfrm>
            <a:off x="7142163"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21" name="Line 81"/>
          <p:cNvSpPr>
            <a:spLocks noChangeShapeType="1"/>
          </p:cNvSpPr>
          <p:nvPr/>
        </p:nvSpPr>
        <p:spPr bwMode="auto">
          <a:xfrm>
            <a:off x="7216775"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22" name="Line 82"/>
          <p:cNvSpPr>
            <a:spLocks noChangeShapeType="1"/>
          </p:cNvSpPr>
          <p:nvPr/>
        </p:nvSpPr>
        <p:spPr bwMode="auto">
          <a:xfrm>
            <a:off x="7292975"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23" name="Line 83"/>
          <p:cNvSpPr>
            <a:spLocks noChangeShapeType="1"/>
          </p:cNvSpPr>
          <p:nvPr/>
        </p:nvSpPr>
        <p:spPr bwMode="auto">
          <a:xfrm>
            <a:off x="7367588"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24" name="Line 84"/>
          <p:cNvSpPr>
            <a:spLocks noChangeShapeType="1"/>
          </p:cNvSpPr>
          <p:nvPr/>
        </p:nvSpPr>
        <p:spPr bwMode="auto">
          <a:xfrm>
            <a:off x="7443788"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25" name="Line 85"/>
          <p:cNvSpPr>
            <a:spLocks noChangeShapeType="1"/>
          </p:cNvSpPr>
          <p:nvPr/>
        </p:nvSpPr>
        <p:spPr bwMode="auto">
          <a:xfrm>
            <a:off x="7518400"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26" name="Line 86"/>
          <p:cNvSpPr>
            <a:spLocks noChangeShapeType="1"/>
          </p:cNvSpPr>
          <p:nvPr/>
        </p:nvSpPr>
        <p:spPr bwMode="auto">
          <a:xfrm>
            <a:off x="7594600"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27" name="Line 87"/>
          <p:cNvSpPr>
            <a:spLocks noChangeShapeType="1"/>
          </p:cNvSpPr>
          <p:nvPr/>
        </p:nvSpPr>
        <p:spPr bwMode="auto">
          <a:xfrm>
            <a:off x="7669213"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28" name="Line 88"/>
          <p:cNvSpPr>
            <a:spLocks noChangeShapeType="1"/>
          </p:cNvSpPr>
          <p:nvPr/>
        </p:nvSpPr>
        <p:spPr bwMode="auto">
          <a:xfrm>
            <a:off x="7745413"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29" name="Line 89"/>
          <p:cNvSpPr>
            <a:spLocks noChangeShapeType="1"/>
          </p:cNvSpPr>
          <p:nvPr/>
        </p:nvSpPr>
        <p:spPr bwMode="auto">
          <a:xfrm>
            <a:off x="7820025"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30" name="Line 90"/>
          <p:cNvSpPr>
            <a:spLocks noChangeShapeType="1"/>
          </p:cNvSpPr>
          <p:nvPr/>
        </p:nvSpPr>
        <p:spPr bwMode="auto">
          <a:xfrm>
            <a:off x="7896225"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31" name="Line 91"/>
          <p:cNvSpPr>
            <a:spLocks noChangeShapeType="1"/>
          </p:cNvSpPr>
          <p:nvPr/>
        </p:nvSpPr>
        <p:spPr bwMode="auto">
          <a:xfrm>
            <a:off x="7970838"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32" name="Line 92"/>
          <p:cNvSpPr>
            <a:spLocks noChangeShapeType="1"/>
          </p:cNvSpPr>
          <p:nvPr/>
        </p:nvSpPr>
        <p:spPr bwMode="auto">
          <a:xfrm>
            <a:off x="8047038"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33" name="Line 93"/>
          <p:cNvSpPr>
            <a:spLocks noChangeShapeType="1"/>
          </p:cNvSpPr>
          <p:nvPr/>
        </p:nvSpPr>
        <p:spPr bwMode="auto">
          <a:xfrm>
            <a:off x="8121650"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34" name="Line 94"/>
          <p:cNvSpPr>
            <a:spLocks noChangeShapeType="1"/>
          </p:cNvSpPr>
          <p:nvPr/>
        </p:nvSpPr>
        <p:spPr bwMode="auto">
          <a:xfrm>
            <a:off x="8197850" y="4922838"/>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35" name="Line 95"/>
          <p:cNvSpPr>
            <a:spLocks noChangeShapeType="1"/>
          </p:cNvSpPr>
          <p:nvPr/>
        </p:nvSpPr>
        <p:spPr bwMode="auto">
          <a:xfrm>
            <a:off x="1411288"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36" name="Line 96"/>
          <p:cNvSpPr>
            <a:spLocks noChangeShapeType="1"/>
          </p:cNvSpPr>
          <p:nvPr/>
        </p:nvSpPr>
        <p:spPr bwMode="auto">
          <a:xfrm>
            <a:off x="1487488"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37" name="Line 97"/>
          <p:cNvSpPr>
            <a:spLocks noChangeShapeType="1"/>
          </p:cNvSpPr>
          <p:nvPr/>
        </p:nvSpPr>
        <p:spPr bwMode="auto">
          <a:xfrm>
            <a:off x="1562100"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38" name="Line 98"/>
          <p:cNvSpPr>
            <a:spLocks noChangeShapeType="1"/>
          </p:cNvSpPr>
          <p:nvPr/>
        </p:nvSpPr>
        <p:spPr bwMode="auto">
          <a:xfrm>
            <a:off x="1638300"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39" name="Line 99"/>
          <p:cNvSpPr>
            <a:spLocks noChangeShapeType="1"/>
          </p:cNvSpPr>
          <p:nvPr/>
        </p:nvSpPr>
        <p:spPr bwMode="auto">
          <a:xfrm>
            <a:off x="1712913"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40" name="Line 100"/>
          <p:cNvSpPr>
            <a:spLocks noChangeShapeType="1"/>
          </p:cNvSpPr>
          <p:nvPr/>
        </p:nvSpPr>
        <p:spPr bwMode="auto">
          <a:xfrm>
            <a:off x="1789113"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41" name="Line 101"/>
          <p:cNvSpPr>
            <a:spLocks noChangeShapeType="1"/>
          </p:cNvSpPr>
          <p:nvPr/>
        </p:nvSpPr>
        <p:spPr bwMode="auto">
          <a:xfrm>
            <a:off x="1863725"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42" name="Line 102"/>
          <p:cNvSpPr>
            <a:spLocks noChangeShapeType="1"/>
          </p:cNvSpPr>
          <p:nvPr/>
        </p:nvSpPr>
        <p:spPr bwMode="auto">
          <a:xfrm>
            <a:off x="1939925"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43" name="Line 103"/>
          <p:cNvSpPr>
            <a:spLocks noChangeShapeType="1"/>
          </p:cNvSpPr>
          <p:nvPr/>
        </p:nvSpPr>
        <p:spPr bwMode="auto">
          <a:xfrm>
            <a:off x="2014538"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44" name="Line 104"/>
          <p:cNvSpPr>
            <a:spLocks noChangeShapeType="1"/>
          </p:cNvSpPr>
          <p:nvPr/>
        </p:nvSpPr>
        <p:spPr bwMode="auto">
          <a:xfrm>
            <a:off x="2090738"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45" name="Line 105"/>
          <p:cNvSpPr>
            <a:spLocks noChangeShapeType="1"/>
          </p:cNvSpPr>
          <p:nvPr/>
        </p:nvSpPr>
        <p:spPr bwMode="auto">
          <a:xfrm>
            <a:off x="2165350"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46" name="Line 106"/>
          <p:cNvSpPr>
            <a:spLocks noChangeShapeType="1"/>
          </p:cNvSpPr>
          <p:nvPr/>
        </p:nvSpPr>
        <p:spPr bwMode="auto">
          <a:xfrm>
            <a:off x="2241550"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47" name="Line 107"/>
          <p:cNvSpPr>
            <a:spLocks noChangeShapeType="1"/>
          </p:cNvSpPr>
          <p:nvPr/>
        </p:nvSpPr>
        <p:spPr bwMode="auto">
          <a:xfrm>
            <a:off x="2316163"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48" name="Line 108"/>
          <p:cNvSpPr>
            <a:spLocks noChangeShapeType="1"/>
          </p:cNvSpPr>
          <p:nvPr/>
        </p:nvSpPr>
        <p:spPr bwMode="auto">
          <a:xfrm>
            <a:off x="2392363"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49" name="Line 109"/>
          <p:cNvSpPr>
            <a:spLocks noChangeShapeType="1"/>
          </p:cNvSpPr>
          <p:nvPr/>
        </p:nvSpPr>
        <p:spPr bwMode="auto">
          <a:xfrm>
            <a:off x="2466975"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50" name="Line 110"/>
          <p:cNvSpPr>
            <a:spLocks noChangeShapeType="1"/>
          </p:cNvSpPr>
          <p:nvPr/>
        </p:nvSpPr>
        <p:spPr bwMode="auto">
          <a:xfrm>
            <a:off x="2543175"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51" name="Line 111"/>
          <p:cNvSpPr>
            <a:spLocks noChangeShapeType="1"/>
          </p:cNvSpPr>
          <p:nvPr/>
        </p:nvSpPr>
        <p:spPr bwMode="auto">
          <a:xfrm>
            <a:off x="2617788"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52" name="Line 112"/>
          <p:cNvSpPr>
            <a:spLocks noChangeShapeType="1"/>
          </p:cNvSpPr>
          <p:nvPr/>
        </p:nvSpPr>
        <p:spPr bwMode="auto">
          <a:xfrm>
            <a:off x="2693988"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53" name="Line 113"/>
          <p:cNvSpPr>
            <a:spLocks noChangeShapeType="1"/>
          </p:cNvSpPr>
          <p:nvPr/>
        </p:nvSpPr>
        <p:spPr bwMode="auto">
          <a:xfrm>
            <a:off x="2768600"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54" name="Line 114"/>
          <p:cNvSpPr>
            <a:spLocks noChangeShapeType="1"/>
          </p:cNvSpPr>
          <p:nvPr/>
        </p:nvSpPr>
        <p:spPr bwMode="auto">
          <a:xfrm>
            <a:off x="2844800"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55" name="Line 115"/>
          <p:cNvSpPr>
            <a:spLocks noChangeShapeType="1"/>
          </p:cNvSpPr>
          <p:nvPr/>
        </p:nvSpPr>
        <p:spPr bwMode="auto">
          <a:xfrm>
            <a:off x="2919413"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56" name="Line 116"/>
          <p:cNvSpPr>
            <a:spLocks noChangeShapeType="1"/>
          </p:cNvSpPr>
          <p:nvPr/>
        </p:nvSpPr>
        <p:spPr bwMode="auto">
          <a:xfrm>
            <a:off x="2995613"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57" name="Line 117"/>
          <p:cNvSpPr>
            <a:spLocks noChangeShapeType="1"/>
          </p:cNvSpPr>
          <p:nvPr/>
        </p:nvSpPr>
        <p:spPr bwMode="auto">
          <a:xfrm>
            <a:off x="3070225"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58" name="Line 118"/>
          <p:cNvSpPr>
            <a:spLocks noChangeShapeType="1"/>
          </p:cNvSpPr>
          <p:nvPr/>
        </p:nvSpPr>
        <p:spPr bwMode="auto">
          <a:xfrm>
            <a:off x="3146425"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59" name="Line 119"/>
          <p:cNvSpPr>
            <a:spLocks noChangeShapeType="1"/>
          </p:cNvSpPr>
          <p:nvPr/>
        </p:nvSpPr>
        <p:spPr bwMode="auto">
          <a:xfrm>
            <a:off x="3221038"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60" name="Line 120"/>
          <p:cNvSpPr>
            <a:spLocks noChangeShapeType="1"/>
          </p:cNvSpPr>
          <p:nvPr/>
        </p:nvSpPr>
        <p:spPr bwMode="auto">
          <a:xfrm>
            <a:off x="3297238"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61" name="Line 121"/>
          <p:cNvSpPr>
            <a:spLocks noChangeShapeType="1"/>
          </p:cNvSpPr>
          <p:nvPr/>
        </p:nvSpPr>
        <p:spPr bwMode="auto">
          <a:xfrm>
            <a:off x="3371850"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62" name="Line 122"/>
          <p:cNvSpPr>
            <a:spLocks noChangeShapeType="1"/>
          </p:cNvSpPr>
          <p:nvPr/>
        </p:nvSpPr>
        <p:spPr bwMode="auto">
          <a:xfrm>
            <a:off x="3448050"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63" name="Line 123"/>
          <p:cNvSpPr>
            <a:spLocks noChangeShapeType="1"/>
          </p:cNvSpPr>
          <p:nvPr/>
        </p:nvSpPr>
        <p:spPr bwMode="auto">
          <a:xfrm>
            <a:off x="3522663"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64" name="Line 124"/>
          <p:cNvSpPr>
            <a:spLocks noChangeShapeType="1"/>
          </p:cNvSpPr>
          <p:nvPr/>
        </p:nvSpPr>
        <p:spPr bwMode="auto">
          <a:xfrm>
            <a:off x="3598863" y="4608513"/>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65" name="Line 125"/>
          <p:cNvSpPr>
            <a:spLocks noChangeShapeType="1"/>
          </p:cNvSpPr>
          <p:nvPr/>
        </p:nvSpPr>
        <p:spPr bwMode="auto">
          <a:xfrm>
            <a:off x="3673475"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66" name="Line 126"/>
          <p:cNvSpPr>
            <a:spLocks noChangeShapeType="1"/>
          </p:cNvSpPr>
          <p:nvPr/>
        </p:nvSpPr>
        <p:spPr bwMode="auto">
          <a:xfrm>
            <a:off x="3749675" y="4608513"/>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67" name="Line 127"/>
          <p:cNvSpPr>
            <a:spLocks noChangeShapeType="1"/>
          </p:cNvSpPr>
          <p:nvPr/>
        </p:nvSpPr>
        <p:spPr bwMode="auto">
          <a:xfrm>
            <a:off x="3824288"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68" name="Line 128"/>
          <p:cNvSpPr>
            <a:spLocks noChangeShapeType="1"/>
          </p:cNvSpPr>
          <p:nvPr/>
        </p:nvSpPr>
        <p:spPr bwMode="auto">
          <a:xfrm>
            <a:off x="3900488" y="4608513"/>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69" name="Line 129"/>
          <p:cNvSpPr>
            <a:spLocks noChangeShapeType="1"/>
          </p:cNvSpPr>
          <p:nvPr/>
        </p:nvSpPr>
        <p:spPr bwMode="auto">
          <a:xfrm>
            <a:off x="3975100"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70" name="Line 130"/>
          <p:cNvSpPr>
            <a:spLocks noChangeShapeType="1"/>
          </p:cNvSpPr>
          <p:nvPr/>
        </p:nvSpPr>
        <p:spPr bwMode="auto">
          <a:xfrm>
            <a:off x="4051300" y="4608513"/>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71" name="Line 131"/>
          <p:cNvSpPr>
            <a:spLocks noChangeShapeType="1"/>
          </p:cNvSpPr>
          <p:nvPr/>
        </p:nvSpPr>
        <p:spPr bwMode="auto">
          <a:xfrm>
            <a:off x="4125913"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72" name="Line 132"/>
          <p:cNvSpPr>
            <a:spLocks noChangeShapeType="1"/>
          </p:cNvSpPr>
          <p:nvPr/>
        </p:nvSpPr>
        <p:spPr bwMode="auto">
          <a:xfrm>
            <a:off x="4202113" y="4608513"/>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73" name="Line 133"/>
          <p:cNvSpPr>
            <a:spLocks noChangeShapeType="1"/>
          </p:cNvSpPr>
          <p:nvPr/>
        </p:nvSpPr>
        <p:spPr bwMode="auto">
          <a:xfrm>
            <a:off x="4276725"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74" name="Line 134"/>
          <p:cNvSpPr>
            <a:spLocks noChangeShapeType="1"/>
          </p:cNvSpPr>
          <p:nvPr/>
        </p:nvSpPr>
        <p:spPr bwMode="auto">
          <a:xfrm>
            <a:off x="4352925" y="4608513"/>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75" name="Line 135"/>
          <p:cNvSpPr>
            <a:spLocks noChangeShapeType="1"/>
          </p:cNvSpPr>
          <p:nvPr/>
        </p:nvSpPr>
        <p:spPr bwMode="auto">
          <a:xfrm>
            <a:off x="4427538"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76" name="Line 136"/>
          <p:cNvSpPr>
            <a:spLocks noChangeShapeType="1"/>
          </p:cNvSpPr>
          <p:nvPr/>
        </p:nvSpPr>
        <p:spPr bwMode="auto">
          <a:xfrm>
            <a:off x="4503738" y="4608513"/>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77" name="Line 137"/>
          <p:cNvSpPr>
            <a:spLocks noChangeShapeType="1"/>
          </p:cNvSpPr>
          <p:nvPr/>
        </p:nvSpPr>
        <p:spPr bwMode="auto">
          <a:xfrm>
            <a:off x="4578350"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78" name="Line 138"/>
          <p:cNvSpPr>
            <a:spLocks noChangeShapeType="1"/>
          </p:cNvSpPr>
          <p:nvPr/>
        </p:nvSpPr>
        <p:spPr bwMode="auto">
          <a:xfrm>
            <a:off x="4654550" y="4608513"/>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79" name="Line 139"/>
          <p:cNvSpPr>
            <a:spLocks noChangeShapeType="1"/>
          </p:cNvSpPr>
          <p:nvPr/>
        </p:nvSpPr>
        <p:spPr bwMode="auto">
          <a:xfrm>
            <a:off x="4729163"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80" name="Line 140"/>
          <p:cNvSpPr>
            <a:spLocks noChangeShapeType="1"/>
          </p:cNvSpPr>
          <p:nvPr/>
        </p:nvSpPr>
        <p:spPr bwMode="auto">
          <a:xfrm>
            <a:off x="4805363" y="4608513"/>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81" name="Line 141"/>
          <p:cNvSpPr>
            <a:spLocks noChangeShapeType="1"/>
          </p:cNvSpPr>
          <p:nvPr/>
        </p:nvSpPr>
        <p:spPr bwMode="auto">
          <a:xfrm>
            <a:off x="4879975"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82" name="Line 142"/>
          <p:cNvSpPr>
            <a:spLocks noChangeShapeType="1"/>
          </p:cNvSpPr>
          <p:nvPr/>
        </p:nvSpPr>
        <p:spPr bwMode="auto">
          <a:xfrm>
            <a:off x="4956175" y="4608513"/>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83" name="Line 143"/>
          <p:cNvSpPr>
            <a:spLocks noChangeShapeType="1"/>
          </p:cNvSpPr>
          <p:nvPr/>
        </p:nvSpPr>
        <p:spPr bwMode="auto">
          <a:xfrm>
            <a:off x="5030788"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84" name="Line 144"/>
          <p:cNvSpPr>
            <a:spLocks noChangeShapeType="1"/>
          </p:cNvSpPr>
          <p:nvPr/>
        </p:nvSpPr>
        <p:spPr bwMode="auto">
          <a:xfrm>
            <a:off x="5106988" y="4608513"/>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85" name="Line 145"/>
          <p:cNvSpPr>
            <a:spLocks noChangeShapeType="1"/>
          </p:cNvSpPr>
          <p:nvPr/>
        </p:nvSpPr>
        <p:spPr bwMode="auto">
          <a:xfrm>
            <a:off x="5181600"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86" name="Line 146"/>
          <p:cNvSpPr>
            <a:spLocks noChangeShapeType="1"/>
          </p:cNvSpPr>
          <p:nvPr/>
        </p:nvSpPr>
        <p:spPr bwMode="auto">
          <a:xfrm>
            <a:off x="5257800" y="4608513"/>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87" name="Line 147"/>
          <p:cNvSpPr>
            <a:spLocks noChangeShapeType="1"/>
          </p:cNvSpPr>
          <p:nvPr/>
        </p:nvSpPr>
        <p:spPr bwMode="auto">
          <a:xfrm>
            <a:off x="5332413"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88" name="Line 148"/>
          <p:cNvSpPr>
            <a:spLocks noChangeShapeType="1"/>
          </p:cNvSpPr>
          <p:nvPr/>
        </p:nvSpPr>
        <p:spPr bwMode="auto">
          <a:xfrm>
            <a:off x="5408613" y="4608513"/>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89" name="Line 149"/>
          <p:cNvSpPr>
            <a:spLocks noChangeShapeType="1"/>
          </p:cNvSpPr>
          <p:nvPr/>
        </p:nvSpPr>
        <p:spPr bwMode="auto">
          <a:xfrm>
            <a:off x="5483225"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90" name="Line 150"/>
          <p:cNvSpPr>
            <a:spLocks noChangeShapeType="1"/>
          </p:cNvSpPr>
          <p:nvPr/>
        </p:nvSpPr>
        <p:spPr bwMode="auto">
          <a:xfrm>
            <a:off x="5559425" y="4608513"/>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91" name="Line 151"/>
          <p:cNvSpPr>
            <a:spLocks noChangeShapeType="1"/>
          </p:cNvSpPr>
          <p:nvPr/>
        </p:nvSpPr>
        <p:spPr bwMode="auto">
          <a:xfrm>
            <a:off x="5634038"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92" name="Line 152"/>
          <p:cNvSpPr>
            <a:spLocks noChangeShapeType="1"/>
          </p:cNvSpPr>
          <p:nvPr/>
        </p:nvSpPr>
        <p:spPr bwMode="auto">
          <a:xfrm>
            <a:off x="5708650"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93" name="Line 153"/>
          <p:cNvSpPr>
            <a:spLocks noChangeShapeType="1"/>
          </p:cNvSpPr>
          <p:nvPr/>
        </p:nvSpPr>
        <p:spPr bwMode="auto">
          <a:xfrm>
            <a:off x="5784850"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94" name="Line 154"/>
          <p:cNvSpPr>
            <a:spLocks noChangeShapeType="1"/>
          </p:cNvSpPr>
          <p:nvPr/>
        </p:nvSpPr>
        <p:spPr bwMode="auto">
          <a:xfrm>
            <a:off x="5859463"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95" name="Line 155"/>
          <p:cNvSpPr>
            <a:spLocks noChangeShapeType="1"/>
          </p:cNvSpPr>
          <p:nvPr/>
        </p:nvSpPr>
        <p:spPr bwMode="auto">
          <a:xfrm>
            <a:off x="5935663"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96" name="Line 156"/>
          <p:cNvSpPr>
            <a:spLocks noChangeShapeType="1"/>
          </p:cNvSpPr>
          <p:nvPr/>
        </p:nvSpPr>
        <p:spPr bwMode="auto">
          <a:xfrm>
            <a:off x="6010275"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97" name="Line 157"/>
          <p:cNvSpPr>
            <a:spLocks noChangeShapeType="1"/>
          </p:cNvSpPr>
          <p:nvPr/>
        </p:nvSpPr>
        <p:spPr bwMode="auto">
          <a:xfrm>
            <a:off x="6086475"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98" name="Line 158"/>
          <p:cNvSpPr>
            <a:spLocks noChangeShapeType="1"/>
          </p:cNvSpPr>
          <p:nvPr/>
        </p:nvSpPr>
        <p:spPr bwMode="auto">
          <a:xfrm>
            <a:off x="6161088"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399" name="Line 159"/>
          <p:cNvSpPr>
            <a:spLocks noChangeShapeType="1"/>
          </p:cNvSpPr>
          <p:nvPr/>
        </p:nvSpPr>
        <p:spPr bwMode="auto">
          <a:xfrm>
            <a:off x="6237288"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00" name="Line 160"/>
          <p:cNvSpPr>
            <a:spLocks noChangeShapeType="1"/>
          </p:cNvSpPr>
          <p:nvPr/>
        </p:nvSpPr>
        <p:spPr bwMode="auto">
          <a:xfrm>
            <a:off x="6311900"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01" name="Line 161"/>
          <p:cNvSpPr>
            <a:spLocks noChangeShapeType="1"/>
          </p:cNvSpPr>
          <p:nvPr/>
        </p:nvSpPr>
        <p:spPr bwMode="auto">
          <a:xfrm>
            <a:off x="6388100"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02" name="Line 162"/>
          <p:cNvSpPr>
            <a:spLocks noChangeShapeType="1"/>
          </p:cNvSpPr>
          <p:nvPr/>
        </p:nvSpPr>
        <p:spPr bwMode="auto">
          <a:xfrm>
            <a:off x="6462713"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03" name="Line 163"/>
          <p:cNvSpPr>
            <a:spLocks noChangeShapeType="1"/>
          </p:cNvSpPr>
          <p:nvPr/>
        </p:nvSpPr>
        <p:spPr bwMode="auto">
          <a:xfrm>
            <a:off x="6538913"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04" name="Line 164"/>
          <p:cNvSpPr>
            <a:spLocks noChangeShapeType="1"/>
          </p:cNvSpPr>
          <p:nvPr/>
        </p:nvSpPr>
        <p:spPr bwMode="auto">
          <a:xfrm>
            <a:off x="6613525"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05" name="Line 165"/>
          <p:cNvSpPr>
            <a:spLocks noChangeShapeType="1"/>
          </p:cNvSpPr>
          <p:nvPr/>
        </p:nvSpPr>
        <p:spPr bwMode="auto">
          <a:xfrm>
            <a:off x="6689725"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06" name="Line 166"/>
          <p:cNvSpPr>
            <a:spLocks noChangeShapeType="1"/>
          </p:cNvSpPr>
          <p:nvPr/>
        </p:nvSpPr>
        <p:spPr bwMode="auto">
          <a:xfrm>
            <a:off x="6764338"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07" name="Line 167"/>
          <p:cNvSpPr>
            <a:spLocks noChangeShapeType="1"/>
          </p:cNvSpPr>
          <p:nvPr/>
        </p:nvSpPr>
        <p:spPr bwMode="auto">
          <a:xfrm>
            <a:off x="6840538"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08" name="Line 168"/>
          <p:cNvSpPr>
            <a:spLocks noChangeShapeType="1"/>
          </p:cNvSpPr>
          <p:nvPr/>
        </p:nvSpPr>
        <p:spPr bwMode="auto">
          <a:xfrm>
            <a:off x="6915150"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09" name="Line 169"/>
          <p:cNvSpPr>
            <a:spLocks noChangeShapeType="1"/>
          </p:cNvSpPr>
          <p:nvPr/>
        </p:nvSpPr>
        <p:spPr bwMode="auto">
          <a:xfrm>
            <a:off x="6991350"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10" name="Line 170"/>
          <p:cNvSpPr>
            <a:spLocks noChangeShapeType="1"/>
          </p:cNvSpPr>
          <p:nvPr/>
        </p:nvSpPr>
        <p:spPr bwMode="auto">
          <a:xfrm>
            <a:off x="7065963"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11" name="Line 171"/>
          <p:cNvSpPr>
            <a:spLocks noChangeShapeType="1"/>
          </p:cNvSpPr>
          <p:nvPr/>
        </p:nvSpPr>
        <p:spPr bwMode="auto">
          <a:xfrm>
            <a:off x="7142163"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12" name="Line 172"/>
          <p:cNvSpPr>
            <a:spLocks noChangeShapeType="1"/>
          </p:cNvSpPr>
          <p:nvPr/>
        </p:nvSpPr>
        <p:spPr bwMode="auto">
          <a:xfrm>
            <a:off x="7216775"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13" name="Line 173"/>
          <p:cNvSpPr>
            <a:spLocks noChangeShapeType="1"/>
          </p:cNvSpPr>
          <p:nvPr/>
        </p:nvSpPr>
        <p:spPr bwMode="auto">
          <a:xfrm>
            <a:off x="7292975"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14" name="Line 174"/>
          <p:cNvSpPr>
            <a:spLocks noChangeShapeType="1"/>
          </p:cNvSpPr>
          <p:nvPr/>
        </p:nvSpPr>
        <p:spPr bwMode="auto">
          <a:xfrm>
            <a:off x="7367588"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15" name="Line 175"/>
          <p:cNvSpPr>
            <a:spLocks noChangeShapeType="1"/>
          </p:cNvSpPr>
          <p:nvPr/>
        </p:nvSpPr>
        <p:spPr bwMode="auto">
          <a:xfrm>
            <a:off x="7443788"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16" name="Line 176"/>
          <p:cNvSpPr>
            <a:spLocks noChangeShapeType="1"/>
          </p:cNvSpPr>
          <p:nvPr/>
        </p:nvSpPr>
        <p:spPr bwMode="auto">
          <a:xfrm>
            <a:off x="7518400"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17" name="Line 177"/>
          <p:cNvSpPr>
            <a:spLocks noChangeShapeType="1"/>
          </p:cNvSpPr>
          <p:nvPr/>
        </p:nvSpPr>
        <p:spPr bwMode="auto">
          <a:xfrm>
            <a:off x="7594600"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18" name="Line 178"/>
          <p:cNvSpPr>
            <a:spLocks noChangeShapeType="1"/>
          </p:cNvSpPr>
          <p:nvPr/>
        </p:nvSpPr>
        <p:spPr bwMode="auto">
          <a:xfrm>
            <a:off x="7669213"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19" name="Line 179"/>
          <p:cNvSpPr>
            <a:spLocks noChangeShapeType="1"/>
          </p:cNvSpPr>
          <p:nvPr/>
        </p:nvSpPr>
        <p:spPr bwMode="auto">
          <a:xfrm>
            <a:off x="7745413"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20" name="Line 180"/>
          <p:cNvSpPr>
            <a:spLocks noChangeShapeType="1"/>
          </p:cNvSpPr>
          <p:nvPr/>
        </p:nvSpPr>
        <p:spPr bwMode="auto">
          <a:xfrm>
            <a:off x="7820025"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21" name="Line 181"/>
          <p:cNvSpPr>
            <a:spLocks noChangeShapeType="1"/>
          </p:cNvSpPr>
          <p:nvPr/>
        </p:nvSpPr>
        <p:spPr bwMode="auto">
          <a:xfrm>
            <a:off x="7896225"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22" name="Line 182"/>
          <p:cNvSpPr>
            <a:spLocks noChangeShapeType="1"/>
          </p:cNvSpPr>
          <p:nvPr/>
        </p:nvSpPr>
        <p:spPr bwMode="auto">
          <a:xfrm>
            <a:off x="7970838"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23" name="Line 183"/>
          <p:cNvSpPr>
            <a:spLocks noChangeShapeType="1"/>
          </p:cNvSpPr>
          <p:nvPr/>
        </p:nvSpPr>
        <p:spPr bwMode="auto">
          <a:xfrm>
            <a:off x="8047038"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24" name="Line 184"/>
          <p:cNvSpPr>
            <a:spLocks noChangeShapeType="1"/>
          </p:cNvSpPr>
          <p:nvPr/>
        </p:nvSpPr>
        <p:spPr bwMode="auto">
          <a:xfrm>
            <a:off x="8121650"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25" name="Line 185"/>
          <p:cNvSpPr>
            <a:spLocks noChangeShapeType="1"/>
          </p:cNvSpPr>
          <p:nvPr/>
        </p:nvSpPr>
        <p:spPr bwMode="auto">
          <a:xfrm>
            <a:off x="8197850" y="4608513"/>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26" name="Line 186"/>
          <p:cNvSpPr>
            <a:spLocks noChangeShapeType="1"/>
          </p:cNvSpPr>
          <p:nvPr/>
        </p:nvSpPr>
        <p:spPr bwMode="auto">
          <a:xfrm>
            <a:off x="1411288"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27" name="Line 187"/>
          <p:cNvSpPr>
            <a:spLocks noChangeShapeType="1"/>
          </p:cNvSpPr>
          <p:nvPr/>
        </p:nvSpPr>
        <p:spPr bwMode="auto">
          <a:xfrm>
            <a:off x="1487488"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28" name="Line 188"/>
          <p:cNvSpPr>
            <a:spLocks noChangeShapeType="1"/>
          </p:cNvSpPr>
          <p:nvPr/>
        </p:nvSpPr>
        <p:spPr bwMode="auto">
          <a:xfrm>
            <a:off x="1562100"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29" name="Line 189"/>
          <p:cNvSpPr>
            <a:spLocks noChangeShapeType="1"/>
          </p:cNvSpPr>
          <p:nvPr/>
        </p:nvSpPr>
        <p:spPr bwMode="auto">
          <a:xfrm>
            <a:off x="1638300"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30" name="Line 190"/>
          <p:cNvSpPr>
            <a:spLocks noChangeShapeType="1"/>
          </p:cNvSpPr>
          <p:nvPr/>
        </p:nvSpPr>
        <p:spPr bwMode="auto">
          <a:xfrm>
            <a:off x="1712913"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31" name="Line 191"/>
          <p:cNvSpPr>
            <a:spLocks noChangeShapeType="1"/>
          </p:cNvSpPr>
          <p:nvPr/>
        </p:nvSpPr>
        <p:spPr bwMode="auto">
          <a:xfrm>
            <a:off x="1789113"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32" name="Line 192"/>
          <p:cNvSpPr>
            <a:spLocks noChangeShapeType="1"/>
          </p:cNvSpPr>
          <p:nvPr/>
        </p:nvSpPr>
        <p:spPr bwMode="auto">
          <a:xfrm>
            <a:off x="1863725"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33" name="Line 193"/>
          <p:cNvSpPr>
            <a:spLocks noChangeShapeType="1"/>
          </p:cNvSpPr>
          <p:nvPr/>
        </p:nvSpPr>
        <p:spPr bwMode="auto">
          <a:xfrm>
            <a:off x="1939925"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34" name="Line 194"/>
          <p:cNvSpPr>
            <a:spLocks noChangeShapeType="1"/>
          </p:cNvSpPr>
          <p:nvPr/>
        </p:nvSpPr>
        <p:spPr bwMode="auto">
          <a:xfrm>
            <a:off x="2014538"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35" name="Line 195"/>
          <p:cNvSpPr>
            <a:spLocks noChangeShapeType="1"/>
          </p:cNvSpPr>
          <p:nvPr/>
        </p:nvSpPr>
        <p:spPr bwMode="auto">
          <a:xfrm>
            <a:off x="2090738"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36" name="Line 196"/>
          <p:cNvSpPr>
            <a:spLocks noChangeShapeType="1"/>
          </p:cNvSpPr>
          <p:nvPr/>
        </p:nvSpPr>
        <p:spPr bwMode="auto">
          <a:xfrm>
            <a:off x="2165350"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37" name="Line 197"/>
          <p:cNvSpPr>
            <a:spLocks noChangeShapeType="1"/>
          </p:cNvSpPr>
          <p:nvPr/>
        </p:nvSpPr>
        <p:spPr bwMode="auto">
          <a:xfrm>
            <a:off x="2241550"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38" name="Line 198"/>
          <p:cNvSpPr>
            <a:spLocks noChangeShapeType="1"/>
          </p:cNvSpPr>
          <p:nvPr/>
        </p:nvSpPr>
        <p:spPr bwMode="auto">
          <a:xfrm>
            <a:off x="2316163"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39" name="Line 199"/>
          <p:cNvSpPr>
            <a:spLocks noChangeShapeType="1"/>
          </p:cNvSpPr>
          <p:nvPr/>
        </p:nvSpPr>
        <p:spPr bwMode="auto">
          <a:xfrm>
            <a:off x="2392363"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40" name="Line 200"/>
          <p:cNvSpPr>
            <a:spLocks noChangeShapeType="1"/>
          </p:cNvSpPr>
          <p:nvPr/>
        </p:nvSpPr>
        <p:spPr bwMode="auto">
          <a:xfrm>
            <a:off x="2466975"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41" name="Line 201"/>
          <p:cNvSpPr>
            <a:spLocks noChangeShapeType="1"/>
          </p:cNvSpPr>
          <p:nvPr/>
        </p:nvSpPr>
        <p:spPr bwMode="auto">
          <a:xfrm>
            <a:off x="2543175"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42" name="Line 202"/>
          <p:cNvSpPr>
            <a:spLocks noChangeShapeType="1"/>
          </p:cNvSpPr>
          <p:nvPr/>
        </p:nvSpPr>
        <p:spPr bwMode="auto">
          <a:xfrm>
            <a:off x="2617788"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43" name="Line 203"/>
          <p:cNvSpPr>
            <a:spLocks noChangeShapeType="1"/>
          </p:cNvSpPr>
          <p:nvPr/>
        </p:nvSpPr>
        <p:spPr bwMode="auto">
          <a:xfrm>
            <a:off x="2693988"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44" name="Line 204"/>
          <p:cNvSpPr>
            <a:spLocks noChangeShapeType="1"/>
          </p:cNvSpPr>
          <p:nvPr/>
        </p:nvSpPr>
        <p:spPr bwMode="auto">
          <a:xfrm>
            <a:off x="2768600"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45" name="Line 205"/>
          <p:cNvSpPr>
            <a:spLocks noChangeShapeType="1"/>
          </p:cNvSpPr>
          <p:nvPr/>
        </p:nvSpPr>
        <p:spPr bwMode="auto">
          <a:xfrm>
            <a:off x="2844800"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46" name="Line 206"/>
          <p:cNvSpPr>
            <a:spLocks noChangeShapeType="1"/>
          </p:cNvSpPr>
          <p:nvPr/>
        </p:nvSpPr>
        <p:spPr bwMode="auto">
          <a:xfrm>
            <a:off x="2919413"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47" name="Line 207"/>
          <p:cNvSpPr>
            <a:spLocks noChangeShapeType="1"/>
          </p:cNvSpPr>
          <p:nvPr/>
        </p:nvSpPr>
        <p:spPr bwMode="auto">
          <a:xfrm>
            <a:off x="2995613"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48" name="Line 208"/>
          <p:cNvSpPr>
            <a:spLocks noChangeShapeType="1"/>
          </p:cNvSpPr>
          <p:nvPr/>
        </p:nvSpPr>
        <p:spPr bwMode="auto">
          <a:xfrm>
            <a:off x="3070225"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49" name="Line 209"/>
          <p:cNvSpPr>
            <a:spLocks noChangeShapeType="1"/>
          </p:cNvSpPr>
          <p:nvPr/>
        </p:nvSpPr>
        <p:spPr bwMode="auto">
          <a:xfrm>
            <a:off x="3146425"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50" name="Line 210"/>
          <p:cNvSpPr>
            <a:spLocks noChangeShapeType="1"/>
          </p:cNvSpPr>
          <p:nvPr/>
        </p:nvSpPr>
        <p:spPr bwMode="auto">
          <a:xfrm>
            <a:off x="3221038"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51" name="Line 211"/>
          <p:cNvSpPr>
            <a:spLocks noChangeShapeType="1"/>
          </p:cNvSpPr>
          <p:nvPr/>
        </p:nvSpPr>
        <p:spPr bwMode="auto">
          <a:xfrm>
            <a:off x="3297238"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52" name="Line 212"/>
          <p:cNvSpPr>
            <a:spLocks noChangeShapeType="1"/>
          </p:cNvSpPr>
          <p:nvPr/>
        </p:nvSpPr>
        <p:spPr bwMode="auto">
          <a:xfrm>
            <a:off x="3371850"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53" name="Line 213"/>
          <p:cNvSpPr>
            <a:spLocks noChangeShapeType="1"/>
          </p:cNvSpPr>
          <p:nvPr/>
        </p:nvSpPr>
        <p:spPr bwMode="auto">
          <a:xfrm>
            <a:off x="3448050"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54" name="Line 214"/>
          <p:cNvSpPr>
            <a:spLocks noChangeShapeType="1"/>
          </p:cNvSpPr>
          <p:nvPr/>
        </p:nvSpPr>
        <p:spPr bwMode="auto">
          <a:xfrm>
            <a:off x="3522663"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55" name="Line 215"/>
          <p:cNvSpPr>
            <a:spLocks noChangeShapeType="1"/>
          </p:cNvSpPr>
          <p:nvPr/>
        </p:nvSpPr>
        <p:spPr bwMode="auto">
          <a:xfrm>
            <a:off x="3598863" y="428307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56" name="Line 216"/>
          <p:cNvSpPr>
            <a:spLocks noChangeShapeType="1"/>
          </p:cNvSpPr>
          <p:nvPr/>
        </p:nvSpPr>
        <p:spPr bwMode="auto">
          <a:xfrm>
            <a:off x="3673475"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57" name="Line 217"/>
          <p:cNvSpPr>
            <a:spLocks noChangeShapeType="1"/>
          </p:cNvSpPr>
          <p:nvPr/>
        </p:nvSpPr>
        <p:spPr bwMode="auto">
          <a:xfrm>
            <a:off x="3749675" y="428307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58" name="Line 218"/>
          <p:cNvSpPr>
            <a:spLocks noChangeShapeType="1"/>
          </p:cNvSpPr>
          <p:nvPr/>
        </p:nvSpPr>
        <p:spPr bwMode="auto">
          <a:xfrm>
            <a:off x="3824288"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59" name="Line 219"/>
          <p:cNvSpPr>
            <a:spLocks noChangeShapeType="1"/>
          </p:cNvSpPr>
          <p:nvPr/>
        </p:nvSpPr>
        <p:spPr bwMode="auto">
          <a:xfrm>
            <a:off x="3900488" y="428307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60" name="Line 220"/>
          <p:cNvSpPr>
            <a:spLocks noChangeShapeType="1"/>
          </p:cNvSpPr>
          <p:nvPr/>
        </p:nvSpPr>
        <p:spPr bwMode="auto">
          <a:xfrm>
            <a:off x="3975100"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61" name="Line 221"/>
          <p:cNvSpPr>
            <a:spLocks noChangeShapeType="1"/>
          </p:cNvSpPr>
          <p:nvPr/>
        </p:nvSpPr>
        <p:spPr bwMode="auto">
          <a:xfrm>
            <a:off x="4051300" y="428307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62" name="Line 222"/>
          <p:cNvSpPr>
            <a:spLocks noChangeShapeType="1"/>
          </p:cNvSpPr>
          <p:nvPr/>
        </p:nvSpPr>
        <p:spPr bwMode="auto">
          <a:xfrm>
            <a:off x="4125913"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63" name="Line 223"/>
          <p:cNvSpPr>
            <a:spLocks noChangeShapeType="1"/>
          </p:cNvSpPr>
          <p:nvPr/>
        </p:nvSpPr>
        <p:spPr bwMode="auto">
          <a:xfrm>
            <a:off x="4202113" y="428307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64" name="Line 224"/>
          <p:cNvSpPr>
            <a:spLocks noChangeShapeType="1"/>
          </p:cNvSpPr>
          <p:nvPr/>
        </p:nvSpPr>
        <p:spPr bwMode="auto">
          <a:xfrm>
            <a:off x="4276725"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65" name="Line 225"/>
          <p:cNvSpPr>
            <a:spLocks noChangeShapeType="1"/>
          </p:cNvSpPr>
          <p:nvPr/>
        </p:nvSpPr>
        <p:spPr bwMode="auto">
          <a:xfrm>
            <a:off x="4352925" y="428307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66" name="Line 226"/>
          <p:cNvSpPr>
            <a:spLocks noChangeShapeType="1"/>
          </p:cNvSpPr>
          <p:nvPr/>
        </p:nvSpPr>
        <p:spPr bwMode="auto">
          <a:xfrm>
            <a:off x="4427538"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67" name="Line 227"/>
          <p:cNvSpPr>
            <a:spLocks noChangeShapeType="1"/>
          </p:cNvSpPr>
          <p:nvPr/>
        </p:nvSpPr>
        <p:spPr bwMode="auto">
          <a:xfrm>
            <a:off x="4503738" y="428307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68" name="Line 228"/>
          <p:cNvSpPr>
            <a:spLocks noChangeShapeType="1"/>
          </p:cNvSpPr>
          <p:nvPr/>
        </p:nvSpPr>
        <p:spPr bwMode="auto">
          <a:xfrm>
            <a:off x="4578350"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69" name="Line 229"/>
          <p:cNvSpPr>
            <a:spLocks noChangeShapeType="1"/>
          </p:cNvSpPr>
          <p:nvPr/>
        </p:nvSpPr>
        <p:spPr bwMode="auto">
          <a:xfrm>
            <a:off x="4654550" y="428307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70" name="Line 230"/>
          <p:cNvSpPr>
            <a:spLocks noChangeShapeType="1"/>
          </p:cNvSpPr>
          <p:nvPr/>
        </p:nvSpPr>
        <p:spPr bwMode="auto">
          <a:xfrm>
            <a:off x="4729163"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71" name="Line 231"/>
          <p:cNvSpPr>
            <a:spLocks noChangeShapeType="1"/>
          </p:cNvSpPr>
          <p:nvPr/>
        </p:nvSpPr>
        <p:spPr bwMode="auto">
          <a:xfrm>
            <a:off x="4805363" y="428307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72" name="Line 232"/>
          <p:cNvSpPr>
            <a:spLocks noChangeShapeType="1"/>
          </p:cNvSpPr>
          <p:nvPr/>
        </p:nvSpPr>
        <p:spPr bwMode="auto">
          <a:xfrm>
            <a:off x="4879975"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73" name="Line 233"/>
          <p:cNvSpPr>
            <a:spLocks noChangeShapeType="1"/>
          </p:cNvSpPr>
          <p:nvPr/>
        </p:nvSpPr>
        <p:spPr bwMode="auto">
          <a:xfrm>
            <a:off x="4956175" y="428307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74" name="Line 234"/>
          <p:cNvSpPr>
            <a:spLocks noChangeShapeType="1"/>
          </p:cNvSpPr>
          <p:nvPr/>
        </p:nvSpPr>
        <p:spPr bwMode="auto">
          <a:xfrm>
            <a:off x="5030788"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75" name="Line 235"/>
          <p:cNvSpPr>
            <a:spLocks noChangeShapeType="1"/>
          </p:cNvSpPr>
          <p:nvPr/>
        </p:nvSpPr>
        <p:spPr bwMode="auto">
          <a:xfrm>
            <a:off x="5106988" y="428307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76" name="Line 236"/>
          <p:cNvSpPr>
            <a:spLocks noChangeShapeType="1"/>
          </p:cNvSpPr>
          <p:nvPr/>
        </p:nvSpPr>
        <p:spPr bwMode="auto">
          <a:xfrm>
            <a:off x="5181600"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77" name="Line 237"/>
          <p:cNvSpPr>
            <a:spLocks noChangeShapeType="1"/>
          </p:cNvSpPr>
          <p:nvPr/>
        </p:nvSpPr>
        <p:spPr bwMode="auto">
          <a:xfrm>
            <a:off x="5257800" y="428307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78" name="Line 238"/>
          <p:cNvSpPr>
            <a:spLocks noChangeShapeType="1"/>
          </p:cNvSpPr>
          <p:nvPr/>
        </p:nvSpPr>
        <p:spPr bwMode="auto">
          <a:xfrm>
            <a:off x="5332413"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79" name="Line 239"/>
          <p:cNvSpPr>
            <a:spLocks noChangeShapeType="1"/>
          </p:cNvSpPr>
          <p:nvPr/>
        </p:nvSpPr>
        <p:spPr bwMode="auto">
          <a:xfrm>
            <a:off x="5408613" y="428307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80" name="Line 240"/>
          <p:cNvSpPr>
            <a:spLocks noChangeShapeType="1"/>
          </p:cNvSpPr>
          <p:nvPr/>
        </p:nvSpPr>
        <p:spPr bwMode="auto">
          <a:xfrm>
            <a:off x="5483225"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81" name="Line 241"/>
          <p:cNvSpPr>
            <a:spLocks noChangeShapeType="1"/>
          </p:cNvSpPr>
          <p:nvPr/>
        </p:nvSpPr>
        <p:spPr bwMode="auto">
          <a:xfrm>
            <a:off x="5559425" y="428307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82" name="Line 242"/>
          <p:cNvSpPr>
            <a:spLocks noChangeShapeType="1"/>
          </p:cNvSpPr>
          <p:nvPr/>
        </p:nvSpPr>
        <p:spPr bwMode="auto">
          <a:xfrm>
            <a:off x="5634038"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83" name="Line 243"/>
          <p:cNvSpPr>
            <a:spLocks noChangeShapeType="1"/>
          </p:cNvSpPr>
          <p:nvPr/>
        </p:nvSpPr>
        <p:spPr bwMode="auto">
          <a:xfrm>
            <a:off x="5708650"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84" name="Line 244"/>
          <p:cNvSpPr>
            <a:spLocks noChangeShapeType="1"/>
          </p:cNvSpPr>
          <p:nvPr/>
        </p:nvSpPr>
        <p:spPr bwMode="auto">
          <a:xfrm>
            <a:off x="5784850"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85" name="Line 245"/>
          <p:cNvSpPr>
            <a:spLocks noChangeShapeType="1"/>
          </p:cNvSpPr>
          <p:nvPr/>
        </p:nvSpPr>
        <p:spPr bwMode="auto">
          <a:xfrm>
            <a:off x="5859463"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86" name="Line 246"/>
          <p:cNvSpPr>
            <a:spLocks noChangeShapeType="1"/>
          </p:cNvSpPr>
          <p:nvPr/>
        </p:nvSpPr>
        <p:spPr bwMode="auto">
          <a:xfrm>
            <a:off x="5935663"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87" name="Line 247"/>
          <p:cNvSpPr>
            <a:spLocks noChangeShapeType="1"/>
          </p:cNvSpPr>
          <p:nvPr/>
        </p:nvSpPr>
        <p:spPr bwMode="auto">
          <a:xfrm>
            <a:off x="6010275"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88" name="Line 248"/>
          <p:cNvSpPr>
            <a:spLocks noChangeShapeType="1"/>
          </p:cNvSpPr>
          <p:nvPr/>
        </p:nvSpPr>
        <p:spPr bwMode="auto">
          <a:xfrm>
            <a:off x="6086475"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89" name="Line 249"/>
          <p:cNvSpPr>
            <a:spLocks noChangeShapeType="1"/>
          </p:cNvSpPr>
          <p:nvPr/>
        </p:nvSpPr>
        <p:spPr bwMode="auto">
          <a:xfrm>
            <a:off x="6161088"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90" name="Line 250"/>
          <p:cNvSpPr>
            <a:spLocks noChangeShapeType="1"/>
          </p:cNvSpPr>
          <p:nvPr/>
        </p:nvSpPr>
        <p:spPr bwMode="auto">
          <a:xfrm>
            <a:off x="6237288"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91" name="Line 251"/>
          <p:cNvSpPr>
            <a:spLocks noChangeShapeType="1"/>
          </p:cNvSpPr>
          <p:nvPr/>
        </p:nvSpPr>
        <p:spPr bwMode="auto">
          <a:xfrm>
            <a:off x="6311900"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92" name="Line 252"/>
          <p:cNvSpPr>
            <a:spLocks noChangeShapeType="1"/>
          </p:cNvSpPr>
          <p:nvPr/>
        </p:nvSpPr>
        <p:spPr bwMode="auto">
          <a:xfrm>
            <a:off x="6388100"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93" name="Line 253"/>
          <p:cNvSpPr>
            <a:spLocks noChangeShapeType="1"/>
          </p:cNvSpPr>
          <p:nvPr/>
        </p:nvSpPr>
        <p:spPr bwMode="auto">
          <a:xfrm>
            <a:off x="6462713"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94" name="Line 254"/>
          <p:cNvSpPr>
            <a:spLocks noChangeShapeType="1"/>
          </p:cNvSpPr>
          <p:nvPr/>
        </p:nvSpPr>
        <p:spPr bwMode="auto">
          <a:xfrm>
            <a:off x="6538913"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95" name="Line 255"/>
          <p:cNvSpPr>
            <a:spLocks noChangeShapeType="1"/>
          </p:cNvSpPr>
          <p:nvPr/>
        </p:nvSpPr>
        <p:spPr bwMode="auto">
          <a:xfrm>
            <a:off x="6613525"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96" name="Line 256"/>
          <p:cNvSpPr>
            <a:spLocks noChangeShapeType="1"/>
          </p:cNvSpPr>
          <p:nvPr/>
        </p:nvSpPr>
        <p:spPr bwMode="auto">
          <a:xfrm>
            <a:off x="6689725"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97" name="Line 257"/>
          <p:cNvSpPr>
            <a:spLocks noChangeShapeType="1"/>
          </p:cNvSpPr>
          <p:nvPr/>
        </p:nvSpPr>
        <p:spPr bwMode="auto">
          <a:xfrm>
            <a:off x="6764338"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98" name="Line 258"/>
          <p:cNvSpPr>
            <a:spLocks noChangeShapeType="1"/>
          </p:cNvSpPr>
          <p:nvPr/>
        </p:nvSpPr>
        <p:spPr bwMode="auto">
          <a:xfrm>
            <a:off x="6840538"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499" name="Line 259"/>
          <p:cNvSpPr>
            <a:spLocks noChangeShapeType="1"/>
          </p:cNvSpPr>
          <p:nvPr/>
        </p:nvSpPr>
        <p:spPr bwMode="auto">
          <a:xfrm>
            <a:off x="6915150"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00" name="Line 260"/>
          <p:cNvSpPr>
            <a:spLocks noChangeShapeType="1"/>
          </p:cNvSpPr>
          <p:nvPr/>
        </p:nvSpPr>
        <p:spPr bwMode="auto">
          <a:xfrm>
            <a:off x="6991350"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01" name="Line 261"/>
          <p:cNvSpPr>
            <a:spLocks noChangeShapeType="1"/>
          </p:cNvSpPr>
          <p:nvPr/>
        </p:nvSpPr>
        <p:spPr bwMode="auto">
          <a:xfrm>
            <a:off x="7065963"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02" name="Line 262"/>
          <p:cNvSpPr>
            <a:spLocks noChangeShapeType="1"/>
          </p:cNvSpPr>
          <p:nvPr/>
        </p:nvSpPr>
        <p:spPr bwMode="auto">
          <a:xfrm>
            <a:off x="7142163"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03" name="Line 263"/>
          <p:cNvSpPr>
            <a:spLocks noChangeShapeType="1"/>
          </p:cNvSpPr>
          <p:nvPr/>
        </p:nvSpPr>
        <p:spPr bwMode="auto">
          <a:xfrm>
            <a:off x="7216775"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04" name="Line 264"/>
          <p:cNvSpPr>
            <a:spLocks noChangeShapeType="1"/>
          </p:cNvSpPr>
          <p:nvPr/>
        </p:nvSpPr>
        <p:spPr bwMode="auto">
          <a:xfrm>
            <a:off x="7292975"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05" name="Line 265"/>
          <p:cNvSpPr>
            <a:spLocks noChangeShapeType="1"/>
          </p:cNvSpPr>
          <p:nvPr/>
        </p:nvSpPr>
        <p:spPr bwMode="auto">
          <a:xfrm>
            <a:off x="7367588"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06" name="Line 266"/>
          <p:cNvSpPr>
            <a:spLocks noChangeShapeType="1"/>
          </p:cNvSpPr>
          <p:nvPr/>
        </p:nvSpPr>
        <p:spPr bwMode="auto">
          <a:xfrm>
            <a:off x="7443788"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07" name="Line 267"/>
          <p:cNvSpPr>
            <a:spLocks noChangeShapeType="1"/>
          </p:cNvSpPr>
          <p:nvPr/>
        </p:nvSpPr>
        <p:spPr bwMode="auto">
          <a:xfrm>
            <a:off x="7518400"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08" name="Line 268"/>
          <p:cNvSpPr>
            <a:spLocks noChangeShapeType="1"/>
          </p:cNvSpPr>
          <p:nvPr/>
        </p:nvSpPr>
        <p:spPr bwMode="auto">
          <a:xfrm>
            <a:off x="7594600"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09" name="Line 269"/>
          <p:cNvSpPr>
            <a:spLocks noChangeShapeType="1"/>
          </p:cNvSpPr>
          <p:nvPr/>
        </p:nvSpPr>
        <p:spPr bwMode="auto">
          <a:xfrm>
            <a:off x="7669213"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10" name="Line 270"/>
          <p:cNvSpPr>
            <a:spLocks noChangeShapeType="1"/>
          </p:cNvSpPr>
          <p:nvPr/>
        </p:nvSpPr>
        <p:spPr bwMode="auto">
          <a:xfrm>
            <a:off x="7745413"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11" name="Line 271"/>
          <p:cNvSpPr>
            <a:spLocks noChangeShapeType="1"/>
          </p:cNvSpPr>
          <p:nvPr/>
        </p:nvSpPr>
        <p:spPr bwMode="auto">
          <a:xfrm>
            <a:off x="7820025"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12" name="Line 272"/>
          <p:cNvSpPr>
            <a:spLocks noChangeShapeType="1"/>
          </p:cNvSpPr>
          <p:nvPr/>
        </p:nvSpPr>
        <p:spPr bwMode="auto">
          <a:xfrm>
            <a:off x="7896225"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13" name="Line 273"/>
          <p:cNvSpPr>
            <a:spLocks noChangeShapeType="1"/>
          </p:cNvSpPr>
          <p:nvPr/>
        </p:nvSpPr>
        <p:spPr bwMode="auto">
          <a:xfrm>
            <a:off x="7970838"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14" name="Line 274"/>
          <p:cNvSpPr>
            <a:spLocks noChangeShapeType="1"/>
          </p:cNvSpPr>
          <p:nvPr/>
        </p:nvSpPr>
        <p:spPr bwMode="auto">
          <a:xfrm>
            <a:off x="8047038"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15" name="Line 275"/>
          <p:cNvSpPr>
            <a:spLocks noChangeShapeType="1"/>
          </p:cNvSpPr>
          <p:nvPr/>
        </p:nvSpPr>
        <p:spPr bwMode="auto">
          <a:xfrm>
            <a:off x="8121650"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16" name="Line 276"/>
          <p:cNvSpPr>
            <a:spLocks noChangeShapeType="1"/>
          </p:cNvSpPr>
          <p:nvPr/>
        </p:nvSpPr>
        <p:spPr bwMode="auto">
          <a:xfrm>
            <a:off x="8197850" y="42830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17" name="Line 277"/>
          <p:cNvSpPr>
            <a:spLocks noChangeShapeType="1"/>
          </p:cNvSpPr>
          <p:nvPr/>
        </p:nvSpPr>
        <p:spPr bwMode="auto">
          <a:xfrm>
            <a:off x="1411288"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18" name="Line 278"/>
          <p:cNvSpPr>
            <a:spLocks noChangeShapeType="1"/>
          </p:cNvSpPr>
          <p:nvPr/>
        </p:nvSpPr>
        <p:spPr bwMode="auto">
          <a:xfrm>
            <a:off x="1487488"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19" name="Line 279"/>
          <p:cNvSpPr>
            <a:spLocks noChangeShapeType="1"/>
          </p:cNvSpPr>
          <p:nvPr/>
        </p:nvSpPr>
        <p:spPr bwMode="auto">
          <a:xfrm>
            <a:off x="1562100"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20" name="Line 280"/>
          <p:cNvSpPr>
            <a:spLocks noChangeShapeType="1"/>
          </p:cNvSpPr>
          <p:nvPr/>
        </p:nvSpPr>
        <p:spPr bwMode="auto">
          <a:xfrm>
            <a:off x="1638300"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21" name="Line 281"/>
          <p:cNvSpPr>
            <a:spLocks noChangeShapeType="1"/>
          </p:cNvSpPr>
          <p:nvPr/>
        </p:nvSpPr>
        <p:spPr bwMode="auto">
          <a:xfrm>
            <a:off x="1712913"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22" name="Line 282"/>
          <p:cNvSpPr>
            <a:spLocks noChangeShapeType="1"/>
          </p:cNvSpPr>
          <p:nvPr/>
        </p:nvSpPr>
        <p:spPr bwMode="auto">
          <a:xfrm>
            <a:off x="1789113"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23" name="Line 283"/>
          <p:cNvSpPr>
            <a:spLocks noChangeShapeType="1"/>
          </p:cNvSpPr>
          <p:nvPr/>
        </p:nvSpPr>
        <p:spPr bwMode="auto">
          <a:xfrm>
            <a:off x="1863725"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24" name="Line 284"/>
          <p:cNvSpPr>
            <a:spLocks noChangeShapeType="1"/>
          </p:cNvSpPr>
          <p:nvPr/>
        </p:nvSpPr>
        <p:spPr bwMode="auto">
          <a:xfrm>
            <a:off x="1939925"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25" name="Line 285"/>
          <p:cNvSpPr>
            <a:spLocks noChangeShapeType="1"/>
          </p:cNvSpPr>
          <p:nvPr/>
        </p:nvSpPr>
        <p:spPr bwMode="auto">
          <a:xfrm>
            <a:off x="2014538"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26" name="Line 286"/>
          <p:cNvSpPr>
            <a:spLocks noChangeShapeType="1"/>
          </p:cNvSpPr>
          <p:nvPr/>
        </p:nvSpPr>
        <p:spPr bwMode="auto">
          <a:xfrm>
            <a:off x="2090738"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27" name="Line 287"/>
          <p:cNvSpPr>
            <a:spLocks noChangeShapeType="1"/>
          </p:cNvSpPr>
          <p:nvPr/>
        </p:nvSpPr>
        <p:spPr bwMode="auto">
          <a:xfrm>
            <a:off x="2165350"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28" name="Line 288"/>
          <p:cNvSpPr>
            <a:spLocks noChangeShapeType="1"/>
          </p:cNvSpPr>
          <p:nvPr/>
        </p:nvSpPr>
        <p:spPr bwMode="auto">
          <a:xfrm>
            <a:off x="2241550"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29" name="Line 289"/>
          <p:cNvSpPr>
            <a:spLocks noChangeShapeType="1"/>
          </p:cNvSpPr>
          <p:nvPr/>
        </p:nvSpPr>
        <p:spPr bwMode="auto">
          <a:xfrm>
            <a:off x="2316163"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30" name="Line 290"/>
          <p:cNvSpPr>
            <a:spLocks noChangeShapeType="1"/>
          </p:cNvSpPr>
          <p:nvPr/>
        </p:nvSpPr>
        <p:spPr bwMode="auto">
          <a:xfrm>
            <a:off x="2392363"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31" name="Line 291"/>
          <p:cNvSpPr>
            <a:spLocks noChangeShapeType="1"/>
          </p:cNvSpPr>
          <p:nvPr/>
        </p:nvSpPr>
        <p:spPr bwMode="auto">
          <a:xfrm>
            <a:off x="2466975"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32" name="Line 292"/>
          <p:cNvSpPr>
            <a:spLocks noChangeShapeType="1"/>
          </p:cNvSpPr>
          <p:nvPr/>
        </p:nvSpPr>
        <p:spPr bwMode="auto">
          <a:xfrm>
            <a:off x="2543175"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33" name="Line 293"/>
          <p:cNvSpPr>
            <a:spLocks noChangeShapeType="1"/>
          </p:cNvSpPr>
          <p:nvPr/>
        </p:nvSpPr>
        <p:spPr bwMode="auto">
          <a:xfrm>
            <a:off x="2617788"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34" name="Line 294"/>
          <p:cNvSpPr>
            <a:spLocks noChangeShapeType="1"/>
          </p:cNvSpPr>
          <p:nvPr/>
        </p:nvSpPr>
        <p:spPr bwMode="auto">
          <a:xfrm>
            <a:off x="2693988"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35" name="Line 295"/>
          <p:cNvSpPr>
            <a:spLocks noChangeShapeType="1"/>
          </p:cNvSpPr>
          <p:nvPr/>
        </p:nvSpPr>
        <p:spPr bwMode="auto">
          <a:xfrm>
            <a:off x="2768600"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36" name="Line 296"/>
          <p:cNvSpPr>
            <a:spLocks noChangeShapeType="1"/>
          </p:cNvSpPr>
          <p:nvPr/>
        </p:nvSpPr>
        <p:spPr bwMode="auto">
          <a:xfrm>
            <a:off x="2844800"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37" name="Line 297"/>
          <p:cNvSpPr>
            <a:spLocks noChangeShapeType="1"/>
          </p:cNvSpPr>
          <p:nvPr/>
        </p:nvSpPr>
        <p:spPr bwMode="auto">
          <a:xfrm>
            <a:off x="2919413"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38" name="Line 298"/>
          <p:cNvSpPr>
            <a:spLocks noChangeShapeType="1"/>
          </p:cNvSpPr>
          <p:nvPr/>
        </p:nvSpPr>
        <p:spPr bwMode="auto">
          <a:xfrm>
            <a:off x="2995613"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39" name="Line 299"/>
          <p:cNvSpPr>
            <a:spLocks noChangeShapeType="1"/>
          </p:cNvSpPr>
          <p:nvPr/>
        </p:nvSpPr>
        <p:spPr bwMode="auto">
          <a:xfrm>
            <a:off x="3070225"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40" name="Line 300"/>
          <p:cNvSpPr>
            <a:spLocks noChangeShapeType="1"/>
          </p:cNvSpPr>
          <p:nvPr/>
        </p:nvSpPr>
        <p:spPr bwMode="auto">
          <a:xfrm>
            <a:off x="3146425"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41" name="Line 301"/>
          <p:cNvSpPr>
            <a:spLocks noChangeShapeType="1"/>
          </p:cNvSpPr>
          <p:nvPr/>
        </p:nvSpPr>
        <p:spPr bwMode="auto">
          <a:xfrm>
            <a:off x="3221038"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42" name="Line 302"/>
          <p:cNvSpPr>
            <a:spLocks noChangeShapeType="1"/>
          </p:cNvSpPr>
          <p:nvPr/>
        </p:nvSpPr>
        <p:spPr bwMode="auto">
          <a:xfrm>
            <a:off x="3297238"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43" name="Line 303"/>
          <p:cNvSpPr>
            <a:spLocks noChangeShapeType="1"/>
          </p:cNvSpPr>
          <p:nvPr/>
        </p:nvSpPr>
        <p:spPr bwMode="auto">
          <a:xfrm>
            <a:off x="3371850"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44" name="Line 304"/>
          <p:cNvSpPr>
            <a:spLocks noChangeShapeType="1"/>
          </p:cNvSpPr>
          <p:nvPr/>
        </p:nvSpPr>
        <p:spPr bwMode="auto">
          <a:xfrm>
            <a:off x="3448050"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45" name="Line 305"/>
          <p:cNvSpPr>
            <a:spLocks noChangeShapeType="1"/>
          </p:cNvSpPr>
          <p:nvPr/>
        </p:nvSpPr>
        <p:spPr bwMode="auto">
          <a:xfrm>
            <a:off x="3522663"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46" name="Line 306"/>
          <p:cNvSpPr>
            <a:spLocks noChangeShapeType="1"/>
          </p:cNvSpPr>
          <p:nvPr/>
        </p:nvSpPr>
        <p:spPr bwMode="auto">
          <a:xfrm>
            <a:off x="3598863" y="396875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47" name="Line 307"/>
          <p:cNvSpPr>
            <a:spLocks noChangeShapeType="1"/>
          </p:cNvSpPr>
          <p:nvPr/>
        </p:nvSpPr>
        <p:spPr bwMode="auto">
          <a:xfrm>
            <a:off x="3673475"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48" name="Line 308"/>
          <p:cNvSpPr>
            <a:spLocks noChangeShapeType="1"/>
          </p:cNvSpPr>
          <p:nvPr/>
        </p:nvSpPr>
        <p:spPr bwMode="auto">
          <a:xfrm>
            <a:off x="3749675" y="396875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49" name="Line 309"/>
          <p:cNvSpPr>
            <a:spLocks noChangeShapeType="1"/>
          </p:cNvSpPr>
          <p:nvPr/>
        </p:nvSpPr>
        <p:spPr bwMode="auto">
          <a:xfrm>
            <a:off x="3824288"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50" name="Line 310"/>
          <p:cNvSpPr>
            <a:spLocks noChangeShapeType="1"/>
          </p:cNvSpPr>
          <p:nvPr/>
        </p:nvSpPr>
        <p:spPr bwMode="auto">
          <a:xfrm>
            <a:off x="3900488" y="396875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51" name="Line 311"/>
          <p:cNvSpPr>
            <a:spLocks noChangeShapeType="1"/>
          </p:cNvSpPr>
          <p:nvPr/>
        </p:nvSpPr>
        <p:spPr bwMode="auto">
          <a:xfrm>
            <a:off x="3975100"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52" name="Line 312"/>
          <p:cNvSpPr>
            <a:spLocks noChangeShapeType="1"/>
          </p:cNvSpPr>
          <p:nvPr/>
        </p:nvSpPr>
        <p:spPr bwMode="auto">
          <a:xfrm>
            <a:off x="4051300" y="396875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53" name="Line 313"/>
          <p:cNvSpPr>
            <a:spLocks noChangeShapeType="1"/>
          </p:cNvSpPr>
          <p:nvPr/>
        </p:nvSpPr>
        <p:spPr bwMode="auto">
          <a:xfrm>
            <a:off x="4125913"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54" name="Line 314"/>
          <p:cNvSpPr>
            <a:spLocks noChangeShapeType="1"/>
          </p:cNvSpPr>
          <p:nvPr/>
        </p:nvSpPr>
        <p:spPr bwMode="auto">
          <a:xfrm>
            <a:off x="4202113" y="396875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55" name="Line 315"/>
          <p:cNvSpPr>
            <a:spLocks noChangeShapeType="1"/>
          </p:cNvSpPr>
          <p:nvPr/>
        </p:nvSpPr>
        <p:spPr bwMode="auto">
          <a:xfrm>
            <a:off x="4276725"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56" name="Line 316"/>
          <p:cNvSpPr>
            <a:spLocks noChangeShapeType="1"/>
          </p:cNvSpPr>
          <p:nvPr/>
        </p:nvSpPr>
        <p:spPr bwMode="auto">
          <a:xfrm>
            <a:off x="4352925" y="396875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57" name="Line 317"/>
          <p:cNvSpPr>
            <a:spLocks noChangeShapeType="1"/>
          </p:cNvSpPr>
          <p:nvPr/>
        </p:nvSpPr>
        <p:spPr bwMode="auto">
          <a:xfrm>
            <a:off x="4427538"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58" name="Line 318"/>
          <p:cNvSpPr>
            <a:spLocks noChangeShapeType="1"/>
          </p:cNvSpPr>
          <p:nvPr/>
        </p:nvSpPr>
        <p:spPr bwMode="auto">
          <a:xfrm>
            <a:off x="4503738" y="396875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59" name="Line 319"/>
          <p:cNvSpPr>
            <a:spLocks noChangeShapeType="1"/>
          </p:cNvSpPr>
          <p:nvPr/>
        </p:nvSpPr>
        <p:spPr bwMode="auto">
          <a:xfrm>
            <a:off x="4578350"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60" name="Line 320"/>
          <p:cNvSpPr>
            <a:spLocks noChangeShapeType="1"/>
          </p:cNvSpPr>
          <p:nvPr/>
        </p:nvSpPr>
        <p:spPr bwMode="auto">
          <a:xfrm>
            <a:off x="4654550" y="396875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61" name="Line 321"/>
          <p:cNvSpPr>
            <a:spLocks noChangeShapeType="1"/>
          </p:cNvSpPr>
          <p:nvPr/>
        </p:nvSpPr>
        <p:spPr bwMode="auto">
          <a:xfrm>
            <a:off x="4729163"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62" name="Line 322"/>
          <p:cNvSpPr>
            <a:spLocks noChangeShapeType="1"/>
          </p:cNvSpPr>
          <p:nvPr/>
        </p:nvSpPr>
        <p:spPr bwMode="auto">
          <a:xfrm>
            <a:off x="4805363" y="396875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63" name="Line 323"/>
          <p:cNvSpPr>
            <a:spLocks noChangeShapeType="1"/>
          </p:cNvSpPr>
          <p:nvPr/>
        </p:nvSpPr>
        <p:spPr bwMode="auto">
          <a:xfrm>
            <a:off x="4879975"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64" name="Line 324"/>
          <p:cNvSpPr>
            <a:spLocks noChangeShapeType="1"/>
          </p:cNvSpPr>
          <p:nvPr/>
        </p:nvSpPr>
        <p:spPr bwMode="auto">
          <a:xfrm>
            <a:off x="4956175" y="396875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65" name="Line 325"/>
          <p:cNvSpPr>
            <a:spLocks noChangeShapeType="1"/>
          </p:cNvSpPr>
          <p:nvPr/>
        </p:nvSpPr>
        <p:spPr bwMode="auto">
          <a:xfrm>
            <a:off x="5030788"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66" name="Line 326"/>
          <p:cNvSpPr>
            <a:spLocks noChangeShapeType="1"/>
          </p:cNvSpPr>
          <p:nvPr/>
        </p:nvSpPr>
        <p:spPr bwMode="auto">
          <a:xfrm>
            <a:off x="5106988" y="396875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67" name="Line 327"/>
          <p:cNvSpPr>
            <a:spLocks noChangeShapeType="1"/>
          </p:cNvSpPr>
          <p:nvPr/>
        </p:nvSpPr>
        <p:spPr bwMode="auto">
          <a:xfrm>
            <a:off x="5181600"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68" name="Line 328"/>
          <p:cNvSpPr>
            <a:spLocks noChangeShapeType="1"/>
          </p:cNvSpPr>
          <p:nvPr/>
        </p:nvSpPr>
        <p:spPr bwMode="auto">
          <a:xfrm>
            <a:off x="5257800" y="396875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69" name="Line 329"/>
          <p:cNvSpPr>
            <a:spLocks noChangeShapeType="1"/>
          </p:cNvSpPr>
          <p:nvPr/>
        </p:nvSpPr>
        <p:spPr bwMode="auto">
          <a:xfrm>
            <a:off x="5332413"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70" name="Line 330"/>
          <p:cNvSpPr>
            <a:spLocks noChangeShapeType="1"/>
          </p:cNvSpPr>
          <p:nvPr/>
        </p:nvSpPr>
        <p:spPr bwMode="auto">
          <a:xfrm>
            <a:off x="5408613" y="396875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71" name="Line 331"/>
          <p:cNvSpPr>
            <a:spLocks noChangeShapeType="1"/>
          </p:cNvSpPr>
          <p:nvPr/>
        </p:nvSpPr>
        <p:spPr bwMode="auto">
          <a:xfrm>
            <a:off x="5483225"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72" name="Line 332"/>
          <p:cNvSpPr>
            <a:spLocks noChangeShapeType="1"/>
          </p:cNvSpPr>
          <p:nvPr/>
        </p:nvSpPr>
        <p:spPr bwMode="auto">
          <a:xfrm>
            <a:off x="5559425" y="396875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73" name="Line 333"/>
          <p:cNvSpPr>
            <a:spLocks noChangeShapeType="1"/>
          </p:cNvSpPr>
          <p:nvPr/>
        </p:nvSpPr>
        <p:spPr bwMode="auto">
          <a:xfrm>
            <a:off x="5634038"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74" name="Line 334"/>
          <p:cNvSpPr>
            <a:spLocks noChangeShapeType="1"/>
          </p:cNvSpPr>
          <p:nvPr/>
        </p:nvSpPr>
        <p:spPr bwMode="auto">
          <a:xfrm>
            <a:off x="5708650"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75" name="Line 335"/>
          <p:cNvSpPr>
            <a:spLocks noChangeShapeType="1"/>
          </p:cNvSpPr>
          <p:nvPr/>
        </p:nvSpPr>
        <p:spPr bwMode="auto">
          <a:xfrm>
            <a:off x="5784850"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76" name="Line 336"/>
          <p:cNvSpPr>
            <a:spLocks noChangeShapeType="1"/>
          </p:cNvSpPr>
          <p:nvPr/>
        </p:nvSpPr>
        <p:spPr bwMode="auto">
          <a:xfrm>
            <a:off x="5859463"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77" name="Line 337"/>
          <p:cNvSpPr>
            <a:spLocks noChangeShapeType="1"/>
          </p:cNvSpPr>
          <p:nvPr/>
        </p:nvSpPr>
        <p:spPr bwMode="auto">
          <a:xfrm>
            <a:off x="5935663"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78" name="Line 338"/>
          <p:cNvSpPr>
            <a:spLocks noChangeShapeType="1"/>
          </p:cNvSpPr>
          <p:nvPr/>
        </p:nvSpPr>
        <p:spPr bwMode="auto">
          <a:xfrm>
            <a:off x="6010275"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79" name="Line 339"/>
          <p:cNvSpPr>
            <a:spLocks noChangeShapeType="1"/>
          </p:cNvSpPr>
          <p:nvPr/>
        </p:nvSpPr>
        <p:spPr bwMode="auto">
          <a:xfrm>
            <a:off x="6086475"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80" name="Line 340"/>
          <p:cNvSpPr>
            <a:spLocks noChangeShapeType="1"/>
          </p:cNvSpPr>
          <p:nvPr/>
        </p:nvSpPr>
        <p:spPr bwMode="auto">
          <a:xfrm>
            <a:off x="6161088"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81" name="Line 341"/>
          <p:cNvSpPr>
            <a:spLocks noChangeShapeType="1"/>
          </p:cNvSpPr>
          <p:nvPr/>
        </p:nvSpPr>
        <p:spPr bwMode="auto">
          <a:xfrm>
            <a:off x="6237288"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82" name="Line 342"/>
          <p:cNvSpPr>
            <a:spLocks noChangeShapeType="1"/>
          </p:cNvSpPr>
          <p:nvPr/>
        </p:nvSpPr>
        <p:spPr bwMode="auto">
          <a:xfrm>
            <a:off x="6311900"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83" name="Line 343"/>
          <p:cNvSpPr>
            <a:spLocks noChangeShapeType="1"/>
          </p:cNvSpPr>
          <p:nvPr/>
        </p:nvSpPr>
        <p:spPr bwMode="auto">
          <a:xfrm>
            <a:off x="6388100"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84" name="Line 344"/>
          <p:cNvSpPr>
            <a:spLocks noChangeShapeType="1"/>
          </p:cNvSpPr>
          <p:nvPr/>
        </p:nvSpPr>
        <p:spPr bwMode="auto">
          <a:xfrm>
            <a:off x="6462713"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85" name="Line 345"/>
          <p:cNvSpPr>
            <a:spLocks noChangeShapeType="1"/>
          </p:cNvSpPr>
          <p:nvPr/>
        </p:nvSpPr>
        <p:spPr bwMode="auto">
          <a:xfrm>
            <a:off x="6538913"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86" name="Line 346"/>
          <p:cNvSpPr>
            <a:spLocks noChangeShapeType="1"/>
          </p:cNvSpPr>
          <p:nvPr/>
        </p:nvSpPr>
        <p:spPr bwMode="auto">
          <a:xfrm>
            <a:off x="6613525"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87" name="Line 347"/>
          <p:cNvSpPr>
            <a:spLocks noChangeShapeType="1"/>
          </p:cNvSpPr>
          <p:nvPr/>
        </p:nvSpPr>
        <p:spPr bwMode="auto">
          <a:xfrm>
            <a:off x="6689725"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88" name="Line 348"/>
          <p:cNvSpPr>
            <a:spLocks noChangeShapeType="1"/>
          </p:cNvSpPr>
          <p:nvPr/>
        </p:nvSpPr>
        <p:spPr bwMode="auto">
          <a:xfrm>
            <a:off x="6764338"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89" name="Line 349"/>
          <p:cNvSpPr>
            <a:spLocks noChangeShapeType="1"/>
          </p:cNvSpPr>
          <p:nvPr/>
        </p:nvSpPr>
        <p:spPr bwMode="auto">
          <a:xfrm>
            <a:off x="6840538"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90" name="Line 350"/>
          <p:cNvSpPr>
            <a:spLocks noChangeShapeType="1"/>
          </p:cNvSpPr>
          <p:nvPr/>
        </p:nvSpPr>
        <p:spPr bwMode="auto">
          <a:xfrm>
            <a:off x="6915150"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91" name="Line 351"/>
          <p:cNvSpPr>
            <a:spLocks noChangeShapeType="1"/>
          </p:cNvSpPr>
          <p:nvPr/>
        </p:nvSpPr>
        <p:spPr bwMode="auto">
          <a:xfrm>
            <a:off x="6991350"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92" name="Line 352"/>
          <p:cNvSpPr>
            <a:spLocks noChangeShapeType="1"/>
          </p:cNvSpPr>
          <p:nvPr/>
        </p:nvSpPr>
        <p:spPr bwMode="auto">
          <a:xfrm>
            <a:off x="7065963"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93" name="Line 353"/>
          <p:cNvSpPr>
            <a:spLocks noChangeShapeType="1"/>
          </p:cNvSpPr>
          <p:nvPr/>
        </p:nvSpPr>
        <p:spPr bwMode="auto">
          <a:xfrm>
            <a:off x="7142163"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94" name="Line 354"/>
          <p:cNvSpPr>
            <a:spLocks noChangeShapeType="1"/>
          </p:cNvSpPr>
          <p:nvPr/>
        </p:nvSpPr>
        <p:spPr bwMode="auto">
          <a:xfrm>
            <a:off x="7216775"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95" name="Line 355"/>
          <p:cNvSpPr>
            <a:spLocks noChangeShapeType="1"/>
          </p:cNvSpPr>
          <p:nvPr/>
        </p:nvSpPr>
        <p:spPr bwMode="auto">
          <a:xfrm>
            <a:off x="7292975"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96" name="Line 356"/>
          <p:cNvSpPr>
            <a:spLocks noChangeShapeType="1"/>
          </p:cNvSpPr>
          <p:nvPr/>
        </p:nvSpPr>
        <p:spPr bwMode="auto">
          <a:xfrm>
            <a:off x="7367588"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97" name="Line 357"/>
          <p:cNvSpPr>
            <a:spLocks noChangeShapeType="1"/>
          </p:cNvSpPr>
          <p:nvPr/>
        </p:nvSpPr>
        <p:spPr bwMode="auto">
          <a:xfrm>
            <a:off x="7443788"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98" name="Line 358"/>
          <p:cNvSpPr>
            <a:spLocks noChangeShapeType="1"/>
          </p:cNvSpPr>
          <p:nvPr/>
        </p:nvSpPr>
        <p:spPr bwMode="auto">
          <a:xfrm>
            <a:off x="7518400"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599" name="Line 359"/>
          <p:cNvSpPr>
            <a:spLocks noChangeShapeType="1"/>
          </p:cNvSpPr>
          <p:nvPr/>
        </p:nvSpPr>
        <p:spPr bwMode="auto">
          <a:xfrm>
            <a:off x="7594600"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00" name="Line 360"/>
          <p:cNvSpPr>
            <a:spLocks noChangeShapeType="1"/>
          </p:cNvSpPr>
          <p:nvPr/>
        </p:nvSpPr>
        <p:spPr bwMode="auto">
          <a:xfrm>
            <a:off x="7669213"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01" name="Line 361"/>
          <p:cNvSpPr>
            <a:spLocks noChangeShapeType="1"/>
          </p:cNvSpPr>
          <p:nvPr/>
        </p:nvSpPr>
        <p:spPr bwMode="auto">
          <a:xfrm>
            <a:off x="7745413"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02" name="Line 362"/>
          <p:cNvSpPr>
            <a:spLocks noChangeShapeType="1"/>
          </p:cNvSpPr>
          <p:nvPr/>
        </p:nvSpPr>
        <p:spPr bwMode="auto">
          <a:xfrm>
            <a:off x="7820025"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03" name="Line 363"/>
          <p:cNvSpPr>
            <a:spLocks noChangeShapeType="1"/>
          </p:cNvSpPr>
          <p:nvPr/>
        </p:nvSpPr>
        <p:spPr bwMode="auto">
          <a:xfrm>
            <a:off x="7896225"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04" name="Line 364"/>
          <p:cNvSpPr>
            <a:spLocks noChangeShapeType="1"/>
          </p:cNvSpPr>
          <p:nvPr/>
        </p:nvSpPr>
        <p:spPr bwMode="auto">
          <a:xfrm>
            <a:off x="7970838"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05" name="Line 365"/>
          <p:cNvSpPr>
            <a:spLocks noChangeShapeType="1"/>
          </p:cNvSpPr>
          <p:nvPr/>
        </p:nvSpPr>
        <p:spPr bwMode="auto">
          <a:xfrm>
            <a:off x="8047038"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06" name="Line 366"/>
          <p:cNvSpPr>
            <a:spLocks noChangeShapeType="1"/>
          </p:cNvSpPr>
          <p:nvPr/>
        </p:nvSpPr>
        <p:spPr bwMode="auto">
          <a:xfrm>
            <a:off x="8121650"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07" name="Line 367"/>
          <p:cNvSpPr>
            <a:spLocks noChangeShapeType="1"/>
          </p:cNvSpPr>
          <p:nvPr/>
        </p:nvSpPr>
        <p:spPr bwMode="auto">
          <a:xfrm>
            <a:off x="8197850" y="396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08" name="Line 368"/>
          <p:cNvSpPr>
            <a:spLocks noChangeShapeType="1"/>
          </p:cNvSpPr>
          <p:nvPr/>
        </p:nvSpPr>
        <p:spPr bwMode="auto">
          <a:xfrm>
            <a:off x="1411288"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09" name="Line 369"/>
          <p:cNvSpPr>
            <a:spLocks noChangeShapeType="1"/>
          </p:cNvSpPr>
          <p:nvPr/>
        </p:nvSpPr>
        <p:spPr bwMode="auto">
          <a:xfrm>
            <a:off x="1487488"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10" name="Line 370"/>
          <p:cNvSpPr>
            <a:spLocks noChangeShapeType="1"/>
          </p:cNvSpPr>
          <p:nvPr/>
        </p:nvSpPr>
        <p:spPr bwMode="auto">
          <a:xfrm>
            <a:off x="1562100"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11" name="Line 371"/>
          <p:cNvSpPr>
            <a:spLocks noChangeShapeType="1"/>
          </p:cNvSpPr>
          <p:nvPr/>
        </p:nvSpPr>
        <p:spPr bwMode="auto">
          <a:xfrm>
            <a:off x="1638300"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12" name="Line 372"/>
          <p:cNvSpPr>
            <a:spLocks noChangeShapeType="1"/>
          </p:cNvSpPr>
          <p:nvPr/>
        </p:nvSpPr>
        <p:spPr bwMode="auto">
          <a:xfrm>
            <a:off x="1712913"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13" name="Line 373"/>
          <p:cNvSpPr>
            <a:spLocks noChangeShapeType="1"/>
          </p:cNvSpPr>
          <p:nvPr/>
        </p:nvSpPr>
        <p:spPr bwMode="auto">
          <a:xfrm>
            <a:off x="1789113"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14" name="Line 374"/>
          <p:cNvSpPr>
            <a:spLocks noChangeShapeType="1"/>
          </p:cNvSpPr>
          <p:nvPr/>
        </p:nvSpPr>
        <p:spPr bwMode="auto">
          <a:xfrm>
            <a:off x="1863725"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15" name="Line 375"/>
          <p:cNvSpPr>
            <a:spLocks noChangeShapeType="1"/>
          </p:cNvSpPr>
          <p:nvPr/>
        </p:nvSpPr>
        <p:spPr bwMode="auto">
          <a:xfrm>
            <a:off x="1939925"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16" name="Line 376"/>
          <p:cNvSpPr>
            <a:spLocks noChangeShapeType="1"/>
          </p:cNvSpPr>
          <p:nvPr/>
        </p:nvSpPr>
        <p:spPr bwMode="auto">
          <a:xfrm>
            <a:off x="2014538"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17" name="Line 377"/>
          <p:cNvSpPr>
            <a:spLocks noChangeShapeType="1"/>
          </p:cNvSpPr>
          <p:nvPr/>
        </p:nvSpPr>
        <p:spPr bwMode="auto">
          <a:xfrm>
            <a:off x="2090738"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18" name="Line 378"/>
          <p:cNvSpPr>
            <a:spLocks noChangeShapeType="1"/>
          </p:cNvSpPr>
          <p:nvPr/>
        </p:nvSpPr>
        <p:spPr bwMode="auto">
          <a:xfrm>
            <a:off x="2165350"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19" name="Line 379"/>
          <p:cNvSpPr>
            <a:spLocks noChangeShapeType="1"/>
          </p:cNvSpPr>
          <p:nvPr/>
        </p:nvSpPr>
        <p:spPr bwMode="auto">
          <a:xfrm>
            <a:off x="2241550"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20" name="Line 380"/>
          <p:cNvSpPr>
            <a:spLocks noChangeShapeType="1"/>
          </p:cNvSpPr>
          <p:nvPr/>
        </p:nvSpPr>
        <p:spPr bwMode="auto">
          <a:xfrm>
            <a:off x="2316163"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21" name="Line 381"/>
          <p:cNvSpPr>
            <a:spLocks noChangeShapeType="1"/>
          </p:cNvSpPr>
          <p:nvPr/>
        </p:nvSpPr>
        <p:spPr bwMode="auto">
          <a:xfrm>
            <a:off x="2392363"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22" name="Line 382"/>
          <p:cNvSpPr>
            <a:spLocks noChangeShapeType="1"/>
          </p:cNvSpPr>
          <p:nvPr/>
        </p:nvSpPr>
        <p:spPr bwMode="auto">
          <a:xfrm>
            <a:off x="2466975"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23" name="Line 383"/>
          <p:cNvSpPr>
            <a:spLocks noChangeShapeType="1"/>
          </p:cNvSpPr>
          <p:nvPr/>
        </p:nvSpPr>
        <p:spPr bwMode="auto">
          <a:xfrm>
            <a:off x="2543175"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24" name="Line 384"/>
          <p:cNvSpPr>
            <a:spLocks noChangeShapeType="1"/>
          </p:cNvSpPr>
          <p:nvPr/>
        </p:nvSpPr>
        <p:spPr bwMode="auto">
          <a:xfrm>
            <a:off x="2617788"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25" name="Line 385"/>
          <p:cNvSpPr>
            <a:spLocks noChangeShapeType="1"/>
          </p:cNvSpPr>
          <p:nvPr/>
        </p:nvSpPr>
        <p:spPr bwMode="auto">
          <a:xfrm>
            <a:off x="2693988"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26" name="Line 386"/>
          <p:cNvSpPr>
            <a:spLocks noChangeShapeType="1"/>
          </p:cNvSpPr>
          <p:nvPr/>
        </p:nvSpPr>
        <p:spPr bwMode="auto">
          <a:xfrm>
            <a:off x="2768600"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27" name="Line 387"/>
          <p:cNvSpPr>
            <a:spLocks noChangeShapeType="1"/>
          </p:cNvSpPr>
          <p:nvPr/>
        </p:nvSpPr>
        <p:spPr bwMode="auto">
          <a:xfrm>
            <a:off x="2844800"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28" name="Line 388"/>
          <p:cNvSpPr>
            <a:spLocks noChangeShapeType="1"/>
          </p:cNvSpPr>
          <p:nvPr/>
        </p:nvSpPr>
        <p:spPr bwMode="auto">
          <a:xfrm>
            <a:off x="2919413"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29" name="Line 389"/>
          <p:cNvSpPr>
            <a:spLocks noChangeShapeType="1"/>
          </p:cNvSpPr>
          <p:nvPr/>
        </p:nvSpPr>
        <p:spPr bwMode="auto">
          <a:xfrm>
            <a:off x="2995613"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30" name="Line 390"/>
          <p:cNvSpPr>
            <a:spLocks noChangeShapeType="1"/>
          </p:cNvSpPr>
          <p:nvPr/>
        </p:nvSpPr>
        <p:spPr bwMode="auto">
          <a:xfrm>
            <a:off x="3070225"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31" name="Line 391"/>
          <p:cNvSpPr>
            <a:spLocks noChangeShapeType="1"/>
          </p:cNvSpPr>
          <p:nvPr/>
        </p:nvSpPr>
        <p:spPr bwMode="auto">
          <a:xfrm>
            <a:off x="3146425"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32" name="Line 392"/>
          <p:cNvSpPr>
            <a:spLocks noChangeShapeType="1"/>
          </p:cNvSpPr>
          <p:nvPr/>
        </p:nvSpPr>
        <p:spPr bwMode="auto">
          <a:xfrm>
            <a:off x="3221038"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33" name="Line 393"/>
          <p:cNvSpPr>
            <a:spLocks noChangeShapeType="1"/>
          </p:cNvSpPr>
          <p:nvPr/>
        </p:nvSpPr>
        <p:spPr bwMode="auto">
          <a:xfrm>
            <a:off x="3297238"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34" name="Line 394"/>
          <p:cNvSpPr>
            <a:spLocks noChangeShapeType="1"/>
          </p:cNvSpPr>
          <p:nvPr/>
        </p:nvSpPr>
        <p:spPr bwMode="auto">
          <a:xfrm>
            <a:off x="3371850"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35" name="Line 395"/>
          <p:cNvSpPr>
            <a:spLocks noChangeShapeType="1"/>
          </p:cNvSpPr>
          <p:nvPr/>
        </p:nvSpPr>
        <p:spPr bwMode="auto">
          <a:xfrm>
            <a:off x="3448050"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36" name="Line 396"/>
          <p:cNvSpPr>
            <a:spLocks noChangeShapeType="1"/>
          </p:cNvSpPr>
          <p:nvPr/>
        </p:nvSpPr>
        <p:spPr bwMode="auto">
          <a:xfrm>
            <a:off x="3522663"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37" name="Line 397"/>
          <p:cNvSpPr>
            <a:spLocks noChangeShapeType="1"/>
          </p:cNvSpPr>
          <p:nvPr/>
        </p:nvSpPr>
        <p:spPr bwMode="auto">
          <a:xfrm>
            <a:off x="3598863" y="365442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38" name="Line 398"/>
          <p:cNvSpPr>
            <a:spLocks noChangeShapeType="1"/>
          </p:cNvSpPr>
          <p:nvPr/>
        </p:nvSpPr>
        <p:spPr bwMode="auto">
          <a:xfrm>
            <a:off x="3673475"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39" name="Line 399"/>
          <p:cNvSpPr>
            <a:spLocks noChangeShapeType="1"/>
          </p:cNvSpPr>
          <p:nvPr/>
        </p:nvSpPr>
        <p:spPr bwMode="auto">
          <a:xfrm>
            <a:off x="3749675" y="365442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40" name="Line 400"/>
          <p:cNvSpPr>
            <a:spLocks noChangeShapeType="1"/>
          </p:cNvSpPr>
          <p:nvPr/>
        </p:nvSpPr>
        <p:spPr bwMode="auto">
          <a:xfrm>
            <a:off x="3824288"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41" name="Line 401"/>
          <p:cNvSpPr>
            <a:spLocks noChangeShapeType="1"/>
          </p:cNvSpPr>
          <p:nvPr/>
        </p:nvSpPr>
        <p:spPr bwMode="auto">
          <a:xfrm>
            <a:off x="3900488" y="365442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42" name="Line 402"/>
          <p:cNvSpPr>
            <a:spLocks noChangeShapeType="1"/>
          </p:cNvSpPr>
          <p:nvPr/>
        </p:nvSpPr>
        <p:spPr bwMode="auto">
          <a:xfrm>
            <a:off x="3975100"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43" name="Line 403"/>
          <p:cNvSpPr>
            <a:spLocks noChangeShapeType="1"/>
          </p:cNvSpPr>
          <p:nvPr/>
        </p:nvSpPr>
        <p:spPr bwMode="auto">
          <a:xfrm>
            <a:off x="4051300" y="365442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44" name="Line 404"/>
          <p:cNvSpPr>
            <a:spLocks noChangeShapeType="1"/>
          </p:cNvSpPr>
          <p:nvPr/>
        </p:nvSpPr>
        <p:spPr bwMode="auto">
          <a:xfrm>
            <a:off x="4125913"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45" name="Line 405"/>
          <p:cNvSpPr>
            <a:spLocks noChangeShapeType="1"/>
          </p:cNvSpPr>
          <p:nvPr/>
        </p:nvSpPr>
        <p:spPr bwMode="auto">
          <a:xfrm>
            <a:off x="4202113" y="365442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46" name="Line 406"/>
          <p:cNvSpPr>
            <a:spLocks noChangeShapeType="1"/>
          </p:cNvSpPr>
          <p:nvPr/>
        </p:nvSpPr>
        <p:spPr bwMode="auto">
          <a:xfrm>
            <a:off x="4276725"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47" name="Line 407"/>
          <p:cNvSpPr>
            <a:spLocks noChangeShapeType="1"/>
          </p:cNvSpPr>
          <p:nvPr/>
        </p:nvSpPr>
        <p:spPr bwMode="auto">
          <a:xfrm>
            <a:off x="4352925" y="365442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48" name="Line 408"/>
          <p:cNvSpPr>
            <a:spLocks noChangeShapeType="1"/>
          </p:cNvSpPr>
          <p:nvPr/>
        </p:nvSpPr>
        <p:spPr bwMode="auto">
          <a:xfrm>
            <a:off x="4427538"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49" name="Line 409"/>
          <p:cNvSpPr>
            <a:spLocks noChangeShapeType="1"/>
          </p:cNvSpPr>
          <p:nvPr/>
        </p:nvSpPr>
        <p:spPr bwMode="auto">
          <a:xfrm>
            <a:off x="4503738" y="365442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50" name="Line 410"/>
          <p:cNvSpPr>
            <a:spLocks noChangeShapeType="1"/>
          </p:cNvSpPr>
          <p:nvPr/>
        </p:nvSpPr>
        <p:spPr bwMode="auto">
          <a:xfrm>
            <a:off x="4578350"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51" name="Line 411"/>
          <p:cNvSpPr>
            <a:spLocks noChangeShapeType="1"/>
          </p:cNvSpPr>
          <p:nvPr/>
        </p:nvSpPr>
        <p:spPr bwMode="auto">
          <a:xfrm>
            <a:off x="4654550" y="365442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52" name="Line 412"/>
          <p:cNvSpPr>
            <a:spLocks noChangeShapeType="1"/>
          </p:cNvSpPr>
          <p:nvPr/>
        </p:nvSpPr>
        <p:spPr bwMode="auto">
          <a:xfrm>
            <a:off x="4729163"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53" name="Line 413"/>
          <p:cNvSpPr>
            <a:spLocks noChangeShapeType="1"/>
          </p:cNvSpPr>
          <p:nvPr/>
        </p:nvSpPr>
        <p:spPr bwMode="auto">
          <a:xfrm>
            <a:off x="4805363" y="365442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54" name="Line 414"/>
          <p:cNvSpPr>
            <a:spLocks noChangeShapeType="1"/>
          </p:cNvSpPr>
          <p:nvPr/>
        </p:nvSpPr>
        <p:spPr bwMode="auto">
          <a:xfrm>
            <a:off x="4879975"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55" name="Line 415"/>
          <p:cNvSpPr>
            <a:spLocks noChangeShapeType="1"/>
          </p:cNvSpPr>
          <p:nvPr/>
        </p:nvSpPr>
        <p:spPr bwMode="auto">
          <a:xfrm>
            <a:off x="4956175" y="365442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56" name="Line 416"/>
          <p:cNvSpPr>
            <a:spLocks noChangeShapeType="1"/>
          </p:cNvSpPr>
          <p:nvPr/>
        </p:nvSpPr>
        <p:spPr bwMode="auto">
          <a:xfrm>
            <a:off x="5030788"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57" name="Line 417"/>
          <p:cNvSpPr>
            <a:spLocks noChangeShapeType="1"/>
          </p:cNvSpPr>
          <p:nvPr/>
        </p:nvSpPr>
        <p:spPr bwMode="auto">
          <a:xfrm>
            <a:off x="5106988" y="365442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58" name="Line 418"/>
          <p:cNvSpPr>
            <a:spLocks noChangeShapeType="1"/>
          </p:cNvSpPr>
          <p:nvPr/>
        </p:nvSpPr>
        <p:spPr bwMode="auto">
          <a:xfrm>
            <a:off x="5181600"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59" name="Line 419"/>
          <p:cNvSpPr>
            <a:spLocks noChangeShapeType="1"/>
          </p:cNvSpPr>
          <p:nvPr/>
        </p:nvSpPr>
        <p:spPr bwMode="auto">
          <a:xfrm>
            <a:off x="5257800" y="365442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60" name="Line 420"/>
          <p:cNvSpPr>
            <a:spLocks noChangeShapeType="1"/>
          </p:cNvSpPr>
          <p:nvPr/>
        </p:nvSpPr>
        <p:spPr bwMode="auto">
          <a:xfrm>
            <a:off x="5332413"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61" name="Line 421"/>
          <p:cNvSpPr>
            <a:spLocks noChangeShapeType="1"/>
          </p:cNvSpPr>
          <p:nvPr/>
        </p:nvSpPr>
        <p:spPr bwMode="auto">
          <a:xfrm>
            <a:off x="5408613" y="365442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62" name="Line 422"/>
          <p:cNvSpPr>
            <a:spLocks noChangeShapeType="1"/>
          </p:cNvSpPr>
          <p:nvPr/>
        </p:nvSpPr>
        <p:spPr bwMode="auto">
          <a:xfrm>
            <a:off x="5483225"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63" name="Line 423"/>
          <p:cNvSpPr>
            <a:spLocks noChangeShapeType="1"/>
          </p:cNvSpPr>
          <p:nvPr/>
        </p:nvSpPr>
        <p:spPr bwMode="auto">
          <a:xfrm>
            <a:off x="5559425" y="365442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64" name="Line 424"/>
          <p:cNvSpPr>
            <a:spLocks noChangeShapeType="1"/>
          </p:cNvSpPr>
          <p:nvPr/>
        </p:nvSpPr>
        <p:spPr bwMode="auto">
          <a:xfrm>
            <a:off x="5634038"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65" name="Line 425"/>
          <p:cNvSpPr>
            <a:spLocks noChangeShapeType="1"/>
          </p:cNvSpPr>
          <p:nvPr/>
        </p:nvSpPr>
        <p:spPr bwMode="auto">
          <a:xfrm>
            <a:off x="5708650"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66" name="Line 426"/>
          <p:cNvSpPr>
            <a:spLocks noChangeShapeType="1"/>
          </p:cNvSpPr>
          <p:nvPr/>
        </p:nvSpPr>
        <p:spPr bwMode="auto">
          <a:xfrm>
            <a:off x="5784850"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67" name="Line 427"/>
          <p:cNvSpPr>
            <a:spLocks noChangeShapeType="1"/>
          </p:cNvSpPr>
          <p:nvPr/>
        </p:nvSpPr>
        <p:spPr bwMode="auto">
          <a:xfrm>
            <a:off x="5859463"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68" name="Line 428"/>
          <p:cNvSpPr>
            <a:spLocks noChangeShapeType="1"/>
          </p:cNvSpPr>
          <p:nvPr/>
        </p:nvSpPr>
        <p:spPr bwMode="auto">
          <a:xfrm>
            <a:off x="5935663"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69" name="Line 429"/>
          <p:cNvSpPr>
            <a:spLocks noChangeShapeType="1"/>
          </p:cNvSpPr>
          <p:nvPr/>
        </p:nvSpPr>
        <p:spPr bwMode="auto">
          <a:xfrm>
            <a:off x="6010275"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70" name="Line 430"/>
          <p:cNvSpPr>
            <a:spLocks noChangeShapeType="1"/>
          </p:cNvSpPr>
          <p:nvPr/>
        </p:nvSpPr>
        <p:spPr bwMode="auto">
          <a:xfrm>
            <a:off x="6086475"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71" name="Line 431"/>
          <p:cNvSpPr>
            <a:spLocks noChangeShapeType="1"/>
          </p:cNvSpPr>
          <p:nvPr/>
        </p:nvSpPr>
        <p:spPr bwMode="auto">
          <a:xfrm>
            <a:off x="6161088"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72" name="Line 432"/>
          <p:cNvSpPr>
            <a:spLocks noChangeShapeType="1"/>
          </p:cNvSpPr>
          <p:nvPr/>
        </p:nvSpPr>
        <p:spPr bwMode="auto">
          <a:xfrm>
            <a:off x="6237288"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73" name="Line 433"/>
          <p:cNvSpPr>
            <a:spLocks noChangeShapeType="1"/>
          </p:cNvSpPr>
          <p:nvPr/>
        </p:nvSpPr>
        <p:spPr bwMode="auto">
          <a:xfrm>
            <a:off x="6311900"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74" name="Line 434"/>
          <p:cNvSpPr>
            <a:spLocks noChangeShapeType="1"/>
          </p:cNvSpPr>
          <p:nvPr/>
        </p:nvSpPr>
        <p:spPr bwMode="auto">
          <a:xfrm>
            <a:off x="6388100"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75" name="Line 435"/>
          <p:cNvSpPr>
            <a:spLocks noChangeShapeType="1"/>
          </p:cNvSpPr>
          <p:nvPr/>
        </p:nvSpPr>
        <p:spPr bwMode="auto">
          <a:xfrm>
            <a:off x="6462713"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76" name="Line 436"/>
          <p:cNvSpPr>
            <a:spLocks noChangeShapeType="1"/>
          </p:cNvSpPr>
          <p:nvPr/>
        </p:nvSpPr>
        <p:spPr bwMode="auto">
          <a:xfrm>
            <a:off x="6538913"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77" name="Line 437"/>
          <p:cNvSpPr>
            <a:spLocks noChangeShapeType="1"/>
          </p:cNvSpPr>
          <p:nvPr/>
        </p:nvSpPr>
        <p:spPr bwMode="auto">
          <a:xfrm>
            <a:off x="6613525"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78" name="Line 438"/>
          <p:cNvSpPr>
            <a:spLocks noChangeShapeType="1"/>
          </p:cNvSpPr>
          <p:nvPr/>
        </p:nvSpPr>
        <p:spPr bwMode="auto">
          <a:xfrm>
            <a:off x="6689725"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79" name="Line 439"/>
          <p:cNvSpPr>
            <a:spLocks noChangeShapeType="1"/>
          </p:cNvSpPr>
          <p:nvPr/>
        </p:nvSpPr>
        <p:spPr bwMode="auto">
          <a:xfrm>
            <a:off x="6764338"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80" name="Line 440"/>
          <p:cNvSpPr>
            <a:spLocks noChangeShapeType="1"/>
          </p:cNvSpPr>
          <p:nvPr/>
        </p:nvSpPr>
        <p:spPr bwMode="auto">
          <a:xfrm>
            <a:off x="6840538"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81" name="Line 441"/>
          <p:cNvSpPr>
            <a:spLocks noChangeShapeType="1"/>
          </p:cNvSpPr>
          <p:nvPr/>
        </p:nvSpPr>
        <p:spPr bwMode="auto">
          <a:xfrm>
            <a:off x="6915150"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82" name="Line 442"/>
          <p:cNvSpPr>
            <a:spLocks noChangeShapeType="1"/>
          </p:cNvSpPr>
          <p:nvPr/>
        </p:nvSpPr>
        <p:spPr bwMode="auto">
          <a:xfrm>
            <a:off x="6991350"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83" name="Line 443"/>
          <p:cNvSpPr>
            <a:spLocks noChangeShapeType="1"/>
          </p:cNvSpPr>
          <p:nvPr/>
        </p:nvSpPr>
        <p:spPr bwMode="auto">
          <a:xfrm>
            <a:off x="7065963"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84" name="Line 444"/>
          <p:cNvSpPr>
            <a:spLocks noChangeShapeType="1"/>
          </p:cNvSpPr>
          <p:nvPr/>
        </p:nvSpPr>
        <p:spPr bwMode="auto">
          <a:xfrm>
            <a:off x="7142163"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85" name="Line 445"/>
          <p:cNvSpPr>
            <a:spLocks noChangeShapeType="1"/>
          </p:cNvSpPr>
          <p:nvPr/>
        </p:nvSpPr>
        <p:spPr bwMode="auto">
          <a:xfrm>
            <a:off x="7216775"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86" name="Line 446"/>
          <p:cNvSpPr>
            <a:spLocks noChangeShapeType="1"/>
          </p:cNvSpPr>
          <p:nvPr/>
        </p:nvSpPr>
        <p:spPr bwMode="auto">
          <a:xfrm>
            <a:off x="7292975"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87" name="Line 447"/>
          <p:cNvSpPr>
            <a:spLocks noChangeShapeType="1"/>
          </p:cNvSpPr>
          <p:nvPr/>
        </p:nvSpPr>
        <p:spPr bwMode="auto">
          <a:xfrm>
            <a:off x="7367588"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88" name="Line 448"/>
          <p:cNvSpPr>
            <a:spLocks noChangeShapeType="1"/>
          </p:cNvSpPr>
          <p:nvPr/>
        </p:nvSpPr>
        <p:spPr bwMode="auto">
          <a:xfrm>
            <a:off x="7443788"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89" name="Line 449"/>
          <p:cNvSpPr>
            <a:spLocks noChangeShapeType="1"/>
          </p:cNvSpPr>
          <p:nvPr/>
        </p:nvSpPr>
        <p:spPr bwMode="auto">
          <a:xfrm>
            <a:off x="7518400"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90" name="Line 450"/>
          <p:cNvSpPr>
            <a:spLocks noChangeShapeType="1"/>
          </p:cNvSpPr>
          <p:nvPr/>
        </p:nvSpPr>
        <p:spPr bwMode="auto">
          <a:xfrm>
            <a:off x="7594600"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91" name="Line 451"/>
          <p:cNvSpPr>
            <a:spLocks noChangeShapeType="1"/>
          </p:cNvSpPr>
          <p:nvPr/>
        </p:nvSpPr>
        <p:spPr bwMode="auto">
          <a:xfrm>
            <a:off x="7669213"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92" name="Line 452"/>
          <p:cNvSpPr>
            <a:spLocks noChangeShapeType="1"/>
          </p:cNvSpPr>
          <p:nvPr/>
        </p:nvSpPr>
        <p:spPr bwMode="auto">
          <a:xfrm>
            <a:off x="7745413"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93" name="Line 453"/>
          <p:cNvSpPr>
            <a:spLocks noChangeShapeType="1"/>
          </p:cNvSpPr>
          <p:nvPr/>
        </p:nvSpPr>
        <p:spPr bwMode="auto">
          <a:xfrm>
            <a:off x="7820025"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94" name="Line 454"/>
          <p:cNvSpPr>
            <a:spLocks noChangeShapeType="1"/>
          </p:cNvSpPr>
          <p:nvPr/>
        </p:nvSpPr>
        <p:spPr bwMode="auto">
          <a:xfrm>
            <a:off x="7896225"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95" name="Line 455"/>
          <p:cNvSpPr>
            <a:spLocks noChangeShapeType="1"/>
          </p:cNvSpPr>
          <p:nvPr/>
        </p:nvSpPr>
        <p:spPr bwMode="auto">
          <a:xfrm>
            <a:off x="7970838"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96" name="Line 456"/>
          <p:cNvSpPr>
            <a:spLocks noChangeShapeType="1"/>
          </p:cNvSpPr>
          <p:nvPr/>
        </p:nvSpPr>
        <p:spPr bwMode="auto">
          <a:xfrm>
            <a:off x="8047038"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97" name="Line 457"/>
          <p:cNvSpPr>
            <a:spLocks noChangeShapeType="1"/>
          </p:cNvSpPr>
          <p:nvPr/>
        </p:nvSpPr>
        <p:spPr bwMode="auto">
          <a:xfrm>
            <a:off x="8121650"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98" name="Line 458"/>
          <p:cNvSpPr>
            <a:spLocks noChangeShapeType="1"/>
          </p:cNvSpPr>
          <p:nvPr/>
        </p:nvSpPr>
        <p:spPr bwMode="auto">
          <a:xfrm>
            <a:off x="8197850" y="365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699" name="Line 459"/>
          <p:cNvSpPr>
            <a:spLocks noChangeShapeType="1"/>
          </p:cNvSpPr>
          <p:nvPr/>
        </p:nvSpPr>
        <p:spPr bwMode="auto">
          <a:xfrm>
            <a:off x="1411288"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00" name="Line 460"/>
          <p:cNvSpPr>
            <a:spLocks noChangeShapeType="1"/>
          </p:cNvSpPr>
          <p:nvPr/>
        </p:nvSpPr>
        <p:spPr bwMode="auto">
          <a:xfrm>
            <a:off x="1487488"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01" name="Line 461"/>
          <p:cNvSpPr>
            <a:spLocks noChangeShapeType="1"/>
          </p:cNvSpPr>
          <p:nvPr/>
        </p:nvSpPr>
        <p:spPr bwMode="auto">
          <a:xfrm>
            <a:off x="1562100"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02" name="Line 462"/>
          <p:cNvSpPr>
            <a:spLocks noChangeShapeType="1"/>
          </p:cNvSpPr>
          <p:nvPr/>
        </p:nvSpPr>
        <p:spPr bwMode="auto">
          <a:xfrm>
            <a:off x="1638300"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03" name="Line 463"/>
          <p:cNvSpPr>
            <a:spLocks noChangeShapeType="1"/>
          </p:cNvSpPr>
          <p:nvPr/>
        </p:nvSpPr>
        <p:spPr bwMode="auto">
          <a:xfrm>
            <a:off x="1712913"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04" name="Line 464"/>
          <p:cNvSpPr>
            <a:spLocks noChangeShapeType="1"/>
          </p:cNvSpPr>
          <p:nvPr/>
        </p:nvSpPr>
        <p:spPr bwMode="auto">
          <a:xfrm>
            <a:off x="1789113"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05" name="Line 465"/>
          <p:cNvSpPr>
            <a:spLocks noChangeShapeType="1"/>
          </p:cNvSpPr>
          <p:nvPr/>
        </p:nvSpPr>
        <p:spPr bwMode="auto">
          <a:xfrm>
            <a:off x="1863725"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06" name="Line 466"/>
          <p:cNvSpPr>
            <a:spLocks noChangeShapeType="1"/>
          </p:cNvSpPr>
          <p:nvPr/>
        </p:nvSpPr>
        <p:spPr bwMode="auto">
          <a:xfrm>
            <a:off x="1939925"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07" name="Line 467"/>
          <p:cNvSpPr>
            <a:spLocks noChangeShapeType="1"/>
          </p:cNvSpPr>
          <p:nvPr/>
        </p:nvSpPr>
        <p:spPr bwMode="auto">
          <a:xfrm>
            <a:off x="2014538"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08" name="Line 468"/>
          <p:cNvSpPr>
            <a:spLocks noChangeShapeType="1"/>
          </p:cNvSpPr>
          <p:nvPr/>
        </p:nvSpPr>
        <p:spPr bwMode="auto">
          <a:xfrm>
            <a:off x="2090738"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09" name="Line 469"/>
          <p:cNvSpPr>
            <a:spLocks noChangeShapeType="1"/>
          </p:cNvSpPr>
          <p:nvPr/>
        </p:nvSpPr>
        <p:spPr bwMode="auto">
          <a:xfrm>
            <a:off x="2165350"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10" name="Line 470"/>
          <p:cNvSpPr>
            <a:spLocks noChangeShapeType="1"/>
          </p:cNvSpPr>
          <p:nvPr/>
        </p:nvSpPr>
        <p:spPr bwMode="auto">
          <a:xfrm>
            <a:off x="2241550"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11" name="Line 471"/>
          <p:cNvSpPr>
            <a:spLocks noChangeShapeType="1"/>
          </p:cNvSpPr>
          <p:nvPr/>
        </p:nvSpPr>
        <p:spPr bwMode="auto">
          <a:xfrm>
            <a:off x="2316163"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12" name="Line 472"/>
          <p:cNvSpPr>
            <a:spLocks noChangeShapeType="1"/>
          </p:cNvSpPr>
          <p:nvPr/>
        </p:nvSpPr>
        <p:spPr bwMode="auto">
          <a:xfrm>
            <a:off x="2392363"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13" name="Line 473"/>
          <p:cNvSpPr>
            <a:spLocks noChangeShapeType="1"/>
          </p:cNvSpPr>
          <p:nvPr/>
        </p:nvSpPr>
        <p:spPr bwMode="auto">
          <a:xfrm>
            <a:off x="2466975"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14" name="Line 474"/>
          <p:cNvSpPr>
            <a:spLocks noChangeShapeType="1"/>
          </p:cNvSpPr>
          <p:nvPr/>
        </p:nvSpPr>
        <p:spPr bwMode="auto">
          <a:xfrm>
            <a:off x="2543175"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15" name="Line 475"/>
          <p:cNvSpPr>
            <a:spLocks noChangeShapeType="1"/>
          </p:cNvSpPr>
          <p:nvPr/>
        </p:nvSpPr>
        <p:spPr bwMode="auto">
          <a:xfrm>
            <a:off x="2617788"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16" name="Line 476"/>
          <p:cNvSpPr>
            <a:spLocks noChangeShapeType="1"/>
          </p:cNvSpPr>
          <p:nvPr/>
        </p:nvSpPr>
        <p:spPr bwMode="auto">
          <a:xfrm>
            <a:off x="2693988"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17" name="Line 477"/>
          <p:cNvSpPr>
            <a:spLocks noChangeShapeType="1"/>
          </p:cNvSpPr>
          <p:nvPr/>
        </p:nvSpPr>
        <p:spPr bwMode="auto">
          <a:xfrm>
            <a:off x="2768600"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18" name="Line 478"/>
          <p:cNvSpPr>
            <a:spLocks noChangeShapeType="1"/>
          </p:cNvSpPr>
          <p:nvPr/>
        </p:nvSpPr>
        <p:spPr bwMode="auto">
          <a:xfrm>
            <a:off x="2844800"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19" name="Line 479"/>
          <p:cNvSpPr>
            <a:spLocks noChangeShapeType="1"/>
          </p:cNvSpPr>
          <p:nvPr/>
        </p:nvSpPr>
        <p:spPr bwMode="auto">
          <a:xfrm>
            <a:off x="2919413"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20" name="Line 480"/>
          <p:cNvSpPr>
            <a:spLocks noChangeShapeType="1"/>
          </p:cNvSpPr>
          <p:nvPr/>
        </p:nvSpPr>
        <p:spPr bwMode="auto">
          <a:xfrm>
            <a:off x="2995613"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21" name="Line 481"/>
          <p:cNvSpPr>
            <a:spLocks noChangeShapeType="1"/>
          </p:cNvSpPr>
          <p:nvPr/>
        </p:nvSpPr>
        <p:spPr bwMode="auto">
          <a:xfrm>
            <a:off x="3070225"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22" name="Line 482"/>
          <p:cNvSpPr>
            <a:spLocks noChangeShapeType="1"/>
          </p:cNvSpPr>
          <p:nvPr/>
        </p:nvSpPr>
        <p:spPr bwMode="auto">
          <a:xfrm>
            <a:off x="3146425"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23" name="Line 483"/>
          <p:cNvSpPr>
            <a:spLocks noChangeShapeType="1"/>
          </p:cNvSpPr>
          <p:nvPr/>
        </p:nvSpPr>
        <p:spPr bwMode="auto">
          <a:xfrm>
            <a:off x="3221038"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24" name="Line 484"/>
          <p:cNvSpPr>
            <a:spLocks noChangeShapeType="1"/>
          </p:cNvSpPr>
          <p:nvPr/>
        </p:nvSpPr>
        <p:spPr bwMode="auto">
          <a:xfrm>
            <a:off x="3297238"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25" name="Line 485"/>
          <p:cNvSpPr>
            <a:spLocks noChangeShapeType="1"/>
          </p:cNvSpPr>
          <p:nvPr/>
        </p:nvSpPr>
        <p:spPr bwMode="auto">
          <a:xfrm>
            <a:off x="3371850"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26" name="Line 486"/>
          <p:cNvSpPr>
            <a:spLocks noChangeShapeType="1"/>
          </p:cNvSpPr>
          <p:nvPr/>
        </p:nvSpPr>
        <p:spPr bwMode="auto">
          <a:xfrm>
            <a:off x="3448050"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27" name="Line 487"/>
          <p:cNvSpPr>
            <a:spLocks noChangeShapeType="1"/>
          </p:cNvSpPr>
          <p:nvPr/>
        </p:nvSpPr>
        <p:spPr bwMode="auto">
          <a:xfrm>
            <a:off x="3522663"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28" name="Line 488"/>
          <p:cNvSpPr>
            <a:spLocks noChangeShapeType="1"/>
          </p:cNvSpPr>
          <p:nvPr/>
        </p:nvSpPr>
        <p:spPr bwMode="auto">
          <a:xfrm>
            <a:off x="3598863" y="334010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29" name="Line 489"/>
          <p:cNvSpPr>
            <a:spLocks noChangeShapeType="1"/>
          </p:cNvSpPr>
          <p:nvPr/>
        </p:nvSpPr>
        <p:spPr bwMode="auto">
          <a:xfrm>
            <a:off x="3673475"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30" name="Line 490"/>
          <p:cNvSpPr>
            <a:spLocks noChangeShapeType="1"/>
          </p:cNvSpPr>
          <p:nvPr/>
        </p:nvSpPr>
        <p:spPr bwMode="auto">
          <a:xfrm>
            <a:off x="3749675" y="334010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31" name="Line 491"/>
          <p:cNvSpPr>
            <a:spLocks noChangeShapeType="1"/>
          </p:cNvSpPr>
          <p:nvPr/>
        </p:nvSpPr>
        <p:spPr bwMode="auto">
          <a:xfrm>
            <a:off x="3824288"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32" name="Line 492"/>
          <p:cNvSpPr>
            <a:spLocks noChangeShapeType="1"/>
          </p:cNvSpPr>
          <p:nvPr/>
        </p:nvSpPr>
        <p:spPr bwMode="auto">
          <a:xfrm>
            <a:off x="3900488" y="334010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33" name="Line 493"/>
          <p:cNvSpPr>
            <a:spLocks noChangeShapeType="1"/>
          </p:cNvSpPr>
          <p:nvPr/>
        </p:nvSpPr>
        <p:spPr bwMode="auto">
          <a:xfrm>
            <a:off x="3975100"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34" name="Line 494"/>
          <p:cNvSpPr>
            <a:spLocks noChangeShapeType="1"/>
          </p:cNvSpPr>
          <p:nvPr/>
        </p:nvSpPr>
        <p:spPr bwMode="auto">
          <a:xfrm>
            <a:off x="4051300" y="334010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35" name="Line 495"/>
          <p:cNvSpPr>
            <a:spLocks noChangeShapeType="1"/>
          </p:cNvSpPr>
          <p:nvPr/>
        </p:nvSpPr>
        <p:spPr bwMode="auto">
          <a:xfrm>
            <a:off x="4125913"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36" name="Line 496"/>
          <p:cNvSpPr>
            <a:spLocks noChangeShapeType="1"/>
          </p:cNvSpPr>
          <p:nvPr/>
        </p:nvSpPr>
        <p:spPr bwMode="auto">
          <a:xfrm>
            <a:off x="4202113" y="334010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37" name="Line 497"/>
          <p:cNvSpPr>
            <a:spLocks noChangeShapeType="1"/>
          </p:cNvSpPr>
          <p:nvPr/>
        </p:nvSpPr>
        <p:spPr bwMode="auto">
          <a:xfrm>
            <a:off x="4276725"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38" name="Line 498"/>
          <p:cNvSpPr>
            <a:spLocks noChangeShapeType="1"/>
          </p:cNvSpPr>
          <p:nvPr/>
        </p:nvSpPr>
        <p:spPr bwMode="auto">
          <a:xfrm>
            <a:off x="4352925" y="334010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39" name="Line 499"/>
          <p:cNvSpPr>
            <a:spLocks noChangeShapeType="1"/>
          </p:cNvSpPr>
          <p:nvPr/>
        </p:nvSpPr>
        <p:spPr bwMode="auto">
          <a:xfrm>
            <a:off x="4427538"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40" name="Line 500"/>
          <p:cNvSpPr>
            <a:spLocks noChangeShapeType="1"/>
          </p:cNvSpPr>
          <p:nvPr/>
        </p:nvSpPr>
        <p:spPr bwMode="auto">
          <a:xfrm>
            <a:off x="4503738" y="334010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41" name="Line 501"/>
          <p:cNvSpPr>
            <a:spLocks noChangeShapeType="1"/>
          </p:cNvSpPr>
          <p:nvPr/>
        </p:nvSpPr>
        <p:spPr bwMode="auto">
          <a:xfrm>
            <a:off x="4578350"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42" name="Line 502"/>
          <p:cNvSpPr>
            <a:spLocks noChangeShapeType="1"/>
          </p:cNvSpPr>
          <p:nvPr/>
        </p:nvSpPr>
        <p:spPr bwMode="auto">
          <a:xfrm>
            <a:off x="4654550" y="334010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43" name="Line 503"/>
          <p:cNvSpPr>
            <a:spLocks noChangeShapeType="1"/>
          </p:cNvSpPr>
          <p:nvPr/>
        </p:nvSpPr>
        <p:spPr bwMode="auto">
          <a:xfrm>
            <a:off x="4729163"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44" name="Line 504"/>
          <p:cNvSpPr>
            <a:spLocks noChangeShapeType="1"/>
          </p:cNvSpPr>
          <p:nvPr/>
        </p:nvSpPr>
        <p:spPr bwMode="auto">
          <a:xfrm>
            <a:off x="4805363" y="334010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45" name="Line 505"/>
          <p:cNvSpPr>
            <a:spLocks noChangeShapeType="1"/>
          </p:cNvSpPr>
          <p:nvPr/>
        </p:nvSpPr>
        <p:spPr bwMode="auto">
          <a:xfrm>
            <a:off x="4879975"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46" name="Line 506"/>
          <p:cNvSpPr>
            <a:spLocks noChangeShapeType="1"/>
          </p:cNvSpPr>
          <p:nvPr/>
        </p:nvSpPr>
        <p:spPr bwMode="auto">
          <a:xfrm>
            <a:off x="4956175" y="334010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47" name="Line 507"/>
          <p:cNvSpPr>
            <a:spLocks noChangeShapeType="1"/>
          </p:cNvSpPr>
          <p:nvPr/>
        </p:nvSpPr>
        <p:spPr bwMode="auto">
          <a:xfrm>
            <a:off x="5030788"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48" name="Line 508"/>
          <p:cNvSpPr>
            <a:spLocks noChangeShapeType="1"/>
          </p:cNvSpPr>
          <p:nvPr/>
        </p:nvSpPr>
        <p:spPr bwMode="auto">
          <a:xfrm>
            <a:off x="5106988" y="334010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49" name="Line 509"/>
          <p:cNvSpPr>
            <a:spLocks noChangeShapeType="1"/>
          </p:cNvSpPr>
          <p:nvPr/>
        </p:nvSpPr>
        <p:spPr bwMode="auto">
          <a:xfrm>
            <a:off x="5181600"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50" name="Line 510"/>
          <p:cNvSpPr>
            <a:spLocks noChangeShapeType="1"/>
          </p:cNvSpPr>
          <p:nvPr/>
        </p:nvSpPr>
        <p:spPr bwMode="auto">
          <a:xfrm>
            <a:off x="5257800" y="334010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51" name="Line 511"/>
          <p:cNvSpPr>
            <a:spLocks noChangeShapeType="1"/>
          </p:cNvSpPr>
          <p:nvPr/>
        </p:nvSpPr>
        <p:spPr bwMode="auto">
          <a:xfrm>
            <a:off x="5332413"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52" name="Line 512"/>
          <p:cNvSpPr>
            <a:spLocks noChangeShapeType="1"/>
          </p:cNvSpPr>
          <p:nvPr/>
        </p:nvSpPr>
        <p:spPr bwMode="auto">
          <a:xfrm>
            <a:off x="5408613" y="334010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53" name="Line 513"/>
          <p:cNvSpPr>
            <a:spLocks noChangeShapeType="1"/>
          </p:cNvSpPr>
          <p:nvPr/>
        </p:nvSpPr>
        <p:spPr bwMode="auto">
          <a:xfrm>
            <a:off x="5483225"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54" name="Line 514"/>
          <p:cNvSpPr>
            <a:spLocks noChangeShapeType="1"/>
          </p:cNvSpPr>
          <p:nvPr/>
        </p:nvSpPr>
        <p:spPr bwMode="auto">
          <a:xfrm>
            <a:off x="5559425" y="334010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55" name="Line 515"/>
          <p:cNvSpPr>
            <a:spLocks noChangeShapeType="1"/>
          </p:cNvSpPr>
          <p:nvPr/>
        </p:nvSpPr>
        <p:spPr bwMode="auto">
          <a:xfrm>
            <a:off x="5634038"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56" name="Line 516"/>
          <p:cNvSpPr>
            <a:spLocks noChangeShapeType="1"/>
          </p:cNvSpPr>
          <p:nvPr/>
        </p:nvSpPr>
        <p:spPr bwMode="auto">
          <a:xfrm>
            <a:off x="5708650"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57" name="Line 517"/>
          <p:cNvSpPr>
            <a:spLocks noChangeShapeType="1"/>
          </p:cNvSpPr>
          <p:nvPr/>
        </p:nvSpPr>
        <p:spPr bwMode="auto">
          <a:xfrm>
            <a:off x="5784850"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58" name="Line 518"/>
          <p:cNvSpPr>
            <a:spLocks noChangeShapeType="1"/>
          </p:cNvSpPr>
          <p:nvPr/>
        </p:nvSpPr>
        <p:spPr bwMode="auto">
          <a:xfrm>
            <a:off x="5859463"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59" name="Line 519"/>
          <p:cNvSpPr>
            <a:spLocks noChangeShapeType="1"/>
          </p:cNvSpPr>
          <p:nvPr/>
        </p:nvSpPr>
        <p:spPr bwMode="auto">
          <a:xfrm>
            <a:off x="5935663"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60" name="Line 520"/>
          <p:cNvSpPr>
            <a:spLocks noChangeShapeType="1"/>
          </p:cNvSpPr>
          <p:nvPr/>
        </p:nvSpPr>
        <p:spPr bwMode="auto">
          <a:xfrm>
            <a:off x="6010275"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61" name="Line 521"/>
          <p:cNvSpPr>
            <a:spLocks noChangeShapeType="1"/>
          </p:cNvSpPr>
          <p:nvPr/>
        </p:nvSpPr>
        <p:spPr bwMode="auto">
          <a:xfrm>
            <a:off x="6086475"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62" name="Line 522"/>
          <p:cNvSpPr>
            <a:spLocks noChangeShapeType="1"/>
          </p:cNvSpPr>
          <p:nvPr/>
        </p:nvSpPr>
        <p:spPr bwMode="auto">
          <a:xfrm>
            <a:off x="6161088"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63" name="Line 523"/>
          <p:cNvSpPr>
            <a:spLocks noChangeShapeType="1"/>
          </p:cNvSpPr>
          <p:nvPr/>
        </p:nvSpPr>
        <p:spPr bwMode="auto">
          <a:xfrm>
            <a:off x="6237288"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64" name="Line 524"/>
          <p:cNvSpPr>
            <a:spLocks noChangeShapeType="1"/>
          </p:cNvSpPr>
          <p:nvPr/>
        </p:nvSpPr>
        <p:spPr bwMode="auto">
          <a:xfrm>
            <a:off x="6311900"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65" name="Line 525"/>
          <p:cNvSpPr>
            <a:spLocks noChangeShapeType="1"/>
          </p:cNvSpPr>
          <p:nvPr/>
        </p:nvSpPr>
        <p:spPr bwMode="auto">
          <a:xfrm>
            <a:off x="6388100"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66" name="Line 526"/>
          <p:cNvSpPr>
            <a:spLocks noChangeShapeType="1"/>
          </p:cNvSpPr>
          <p:nvPr/>
        </p:nvSpPr>
        <p:spPr bwMode="auto">
          <a:xfrm>
            <a:off x="6462713"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67" name="Line 527"/>
          <p:cNvSpPr>
            <a:spLocks noChangeShapeType="1"/>
          </p:cNvSpPr>
          <p:nvPr/>
        </p:nvSpPr>
        <p:spPr bwMode="auto">
          <a:xfrm>
            <a:off x="6538913"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68" name="Line 528"/>
          <p:cNvSpPr>
            <a:spLocks noChangeShapeType="1"/>
          </p:cNvSpPr>
          <p:nvPr/>
        </p:nvSpPr>
        <p:spPr bwMode="auto">
          <a:xfrm>
            <a:off x="6613525"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69" name="Line 529"/>
          <p:cNvSpPr>
            <a:spLocks noChangeShapeType="1"/>
          </p:cNvSpPr>
          <p:nvPr/>
        </p:nvSpPr>
        <p:spPr bwMode="auto">
          <a:xfrm>
            <a:off x="6689725"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70" name="Line 530"/>
          <p:cNvSpPr>
            <a:spLocks noChangeShapeType="1"/>
          </p:cNvSpPr>
          <p:nvPr/>
        </p:nvSpPr>
        <p:spPr bwMode="auto">
          <a:xfrm>
            <a:off x="6764338"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71" name="Line 531"/>
          <p:cNvSpPr>
            <a:spLocks noChangeShapeType="1"/>
          </p:cNvSpPr>
          <p:nvPr/>
        </p:nvSpPr>
        <p:spPr bwMode="auto">
          <a:xfrm>
            <a:off x="6840538"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72" name="Line 532"/>
          <p:cNvSpPr>
            <a:spLocks noChangeShapeType="1"/>
          </p:cNvSpPr>
          <p:nvPr/>
        </p:nvSpPr>
        <p:spPr bwMode="auto">
          <a:xfrm>
            <a:off x="6915150"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73" name="Line 533"/>
          <p:cNvSpPr>
            <a:spLocks noChangeShapeType="1"/>
          </p:cNvSpPr>
          <p:nvPr/>
        </p:nvSpPr>
        <p:spPr bwMode="auto">
          <a:xfrm>
            <a:off x="6991350"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74" name="Line 534"/>
          <p:cNvSpPr>
            <a:spLocks noChangeShapeType="1"/>
          </p:cNvSpPr>
          <p:nvPr/>
        </p:nvSpPr>
        <p:spPr bwMode="auto">
          <a:xfrm>
            <a:off x="7065963"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75" name="Line 535"/>
          <p:cNvSpPr>
            <a:spLocks noChangeShapeType="1"/>
          </p:cNvSpPr>
          <p:nvPr/>
        </p:nvSpPr>
        <p:spPr bwMode="auto">
          <a:xfrm>
            <a:off x="7142163"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76" name="Line 536"/>
          <p:cNvSpPr>
            <a:spLocks noChangeShapeType="1"/>
          </p:cNvSpPr>
          <p:nvPr/>
        </p:nvSpPr>
        <p:spPr bwMode="auto">
          <a:xfrm>
            <a:off x="7216775"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77" name="Line 537"/>
          <p:cNvSpPr>
            <a:spLocks noChangeShapeType="1"/>
          </p:cNvSpPr>
          <p:nvPr/>
        </p:nvSpPr>
        <p:spPr bwMode="auto">
          <a:xfrm>
            <a:off x="7292975"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78" name="Line 538"/>
          <p:cNvSpPr>
            <a:spLocks noChangeShapeType="1"/>
          </p:cNvSpPr>
          <p:nvPr/>
        </p:nvSpPr>
        <p:spPr bwMode="auto">
          <a:xfrm>
            <a:off x="7367588"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79" name="Line 539"/>
          <p:cNvSpPr>
            <a:spLocks noChangeShapeType="1"/>
          </p:cNvSpPr>
          <p:nvPr/>
        </p:nvSpPr>
        <p:spPr bwMode="auto">
          <a:xfrm>
            <a:off x="7443788"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80" name="Line 540"/>
          <p:cNvSpPr>
            <a:spLocks noChangeShapeType="1"/>
          </p:cNvSpPr>
          <p:nvPr/>
        </p:nvSpPr>
        <p:spPr bwMode="auto">
          <a:xfrm>
            <a:off x="7518400"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81" name="Line 541"/>
          <p:cNvSpPr>
            <a:spLocks noChangeShapeType="1"/>
          </p:cNvSpPr>
          <p:nvPr/>
        </p:nvSpPr>
        <p:spPr bwMode="auto">
          <a:xfrm>
            <a:off x="7594600"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82" name="Line 542"/>
          <p:cNvSpPr>
            <a:spLocks noChangeShapeType="1"/>
          </p:cNvSpPr>
          <p:nvPr/>
        </p:nvSpPr>
        <p:spPr bwMode="auto">
          <a:xfrm>
            <a:off x="7669213"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83" name="Line 543"/>
          <p:cNvSpPr>
            <a:spLocks noChangeShapeType="1"/>
          </p:cNvSpPr>
          <p:nvPr/>
        </p:nvSpPr>
        <p:spPr bwMode="auto">
          <a:xfrm>
            <a:off x="7745413"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84" name="Line 544"/>
          <p:cNvSpPr>
            <a:spLocks noChangeShapeType="1"/>
          </p:cNvSpPr>
          <p:nvPr/>
        </p:nvSpPr>
        <p:spPr bwMode="auto">
          <a:xfrm>
            <a:off x="7820025"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85" name="Line 545"/>
          <p:cNvSpPr>
            <a:spLocks noChangeShapeType="1"/>
          </p:cNvSpPr>
          <p:nvPr/>
        </p:nvSpPr>
        <p:spPr bwMode="auto">
          <a:xfrm>
            <a:off x="7896225"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86" name="Line 546"/>
          <p:cNvSpPr>
            <a:spLocks noChangeShapeType="1"/>
          </p:cNvSpPr>
          <p:nvPr/>
        </p:nvSpPr>
        <p:spPr bwMode="auto">
          <a:xfrm>
            <a:off x="7970838"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87" name="Line 547"/>
          <p:cNvSpPr>
            <a:spLocks noChangeShapeType="1"/>
          </p:cNvSpPr>
          <p:nvPr/>
        </p:nvSpPr>
        <p:spPr bwMode="auto">
          <a:xfrm>
            <a:off x="8047038"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88" name="Line 548"/>
          <p:cNvSpPr>
            <a:spLocks noChangeShapeType="1"/>
          </p:cNvSpPr>
          <p:nvPr/>
        </p:nvSpPr>
        <p:spPr bwMode="auto">
          <a:xfrm>
            <a:off x="8121650"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89" name="Line 549"/>
          <p:cNvSpPr>
            <a:spLocks noChangeShapeType="1"/>
          </p:cNvSpPr>
          <p:nvPr/>
        </p:nvSpPr>
        <p:spPr bwMode="auto">
          <a:xfrm>
            <a:off x="8197850" y="334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90" name="Line 550"/>
          <p:cNvSpPr>
            <a:spLocks noChangeShapeType="1"/>
          </p:cNvSpPr>
          <p:nvPr/>
        </p:nvSpPr>
        <p:spPr bwMode="auto">
          <a:xfrm>
            <a:off x="1411288"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91" name="Line 551"/>
          <p:cNvSpPr>
            <a:spLocks noChangeShapeType="1"/>
          </p:cNvSpPr>
          <p:nvPr/>
        </p:nvSpPr>
        <p:spPr bwMode="auto">
          <a:xfrm>
            <a:off x="1487488"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92" name="Line 552"/>
          <p:cNvSpPr>
            <a:spLocks noChangeShapeType="1"/>
          </p:cNvSpPr>
          <p:nvPr/>
        </p:nvSpPr>
        <p:spPr bwMode="auto">
          <a:xfrm>
            <a:off x="1562100"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93" name="Line 553"/>
          <p:cNvSpPr>
            <a:spLocks noChangeShapeType="1"/>
          </p:cNvSpPr>
          <p:nvPr/>
        </p:nvSpPr>
        <p:spPr bwMode="auto">
          <a:xfrm>
            <a:off x="1638300"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94" name="Line 554"/>
          <p:cNvSpPr>
            <a:spLocks noChangeShapeType="1"/>
          </p:cNvSpPr>
          <p:nvPr/>
        </p:nvSpPr>
        <p:spPr bwMode="auto">
          <a:xfrm>
            <a:off x="1712913"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95" name="Line 555"/>
          <p:cNvSpPr>
            <a:spLocks noChangeShapeType="1"/>
          </p:cNvSpPr>
          <p:nvPr/>
        </p:nvSpPr>
        <p:spPr bwMode="auto">
          <a:xfrm>
            <a:off x="1789113"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96" name="Line 556"/>
          <p:cNvSpPr>
            <a:spLocks noChangeShapeType="1"/>
          </p:cNvSpPr>
          <p:nvPr/>
        </p:nvSpPr>
        <p:spPr bwMode="auto">
          <a:xfrm>
            <a:off x="1863725"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97" name="Line 557"/>
          <p:cNvSpPr>
            <a:spLocks noChangeShapeType="1"/>
          </p:cNvSpPr>
          <p:nvPr/>
        </p:nvSpPr>
        <p:spPr bwMode="auto">
          <a:xfrm>
            <a:off x="1939925"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98" name="Line 558"/>
          <p:cNvSpPr>
            <a:spLocks noChangeShapeType="1"/>
          </p:cNvSpPr>
          <p:nvPr/>
        </p:nvSpPr>
        <p:spPr bwMode="auto">
          <a:xfrm>
            <a:off x="2014538"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799" name="Line 559"/>
          <p:cNvSpPr>
            <a:spLocks noChangeShapeType="1"/>
          </p:cNvSpPr>
          <p:nvPr/>
        </p:nvSpPr>
        <p:spPr bwMode="auto">
          <a:xfrm>
            <a:off x="2090738"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00" name="Line 560"/>
          <p:cNvSpPr>
            <a:spLocks noChangeShapeType="1"/>
          </p:cNvSpPr>
          <p:nvPr/>
        </p:nvSpPr>
        <p:spPr bwMode="auto">
          <a:xfrm>
            <a:off x="2165350"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01" name="Line 561"/>
          <p:cNvSpPr>
            <a:spLocks noChangeShapeType="1"/>
          </p:cNvSpPr>
          <p:nvPr/>
        </p:nvSpPr>
        <p:spPr bwMode="auto">
          <a:xfrm>
            <a:off x="2241550"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02" name="Line 562"/>
          <p:cNvSpPr>
            <a:spLocks noChangeShapeType="1"/>
          </p:cNvSpPr>
          <p:nvPr/>
        </p:nvSpPr>
        <p:spPr bwMode="auto">
          <a:xfrm>
            <a:off x="2316163"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03" name="Line 563"/>
          <p:cNvSpPr>
            <a:spLocks noChangeShapeType="1"/>
          </p:cNvSpPr>
          <p:nvPr/>
        </p:nvSpPr>
        <p:spPr bwMode="auto">
          <a:xfrm>
            <a:off x="2392363"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04" name="Line 564"/>
          <p:cNvSpPr>
            <a:spLocks noChangeShapeType="1"/>
          </p:cNvSpPr>
          <p:nvPr/>
        </p:nvSpPr>
        <p:spPr bwMode="auto">
          <a:xfrm>
            <a:off x="2466975"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05" name="Line 565"/>
          <p:cNvSpPr>
            <a:spLocks noChangeShapeType="1"/>
          </p:cNvSpPr>
          <p:nvPr/>
        </p:nvSpPr>
        <p:spPr bwMode="auto">
          <a:xfrm>
            <a:off x="2543175"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06" name="Line 566"/>
          <p:cNvSpPr>
            <a:spLocks noChangeShapeType="1"/>
          </p:cNvSpPr>
          <p:nvPr/>
        </p:nvSpPr>
        <p:spPr bwMode="auto">
          <a:xfrm>
            <a:off x="2617788"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07" name="Line 567"/>
          <p:cNvSpPr>
            <a:spLocks noChangeShapeType="1"/>
          </p:cNvSpPr>
          <p:nvPr/>
        </p:nvSpPr>
        <p:spPr bwMode="auto">
          <a:xfrm>
            <a:off x="2693988"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08" name="Line 568"/>
          <p:cNvSpPr>
            <a:spLocks noChangeShapeType="1"/>
          </p:cNvSpPr>
          <p:nvPr/>
        </p:nvSpPr>
        <p:spPr bwMode="auto">
          <a:xfrm>
            <a:off x="2768600"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09" name="Line 569"/>
          <p:cNvSpPr>
            <a:spLocks noChangeShapeType="1"/>
          </p:cNvSpPr>
          <p:nvPr/>
        </p:nvSpPr>
        <p:spPr bwMode="auto">
          <a:xfrm>
            <a:off x="2844800"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10" name="Line 570"/>
          <p:cNvSpPr>
            <a:spLocks noChangeShapeType="1"/>
          </p:cNvSpPr>
          <p:nvPr/>
        </p:nvSpPr>
        <p:spPr bwMode="auto">
          <a:xfrm>
            <a:off x="2919413"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11" name="Line 571"/>
          <p:cNvSpPr>
            <a:spLocks noChangeShapeType="1"/>
          </p:cNvSpPr>
          <p:nvPr/>
        </p:nvSpPr>
        <p:spPr bwMode="auto">
          <a:xfrm>
            <a:off x="2995613"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12" name="Line 572"/>
          <p:cNvSpPr>
            <a:spLocks noChangeShapeType="1"/>
          </p:cNvSpPr>
          <p:nvPr/>
        </p:nvSpPr>
        <p:spPr bwMode="auto">
          <a:xfrm>
            <a:off x="3070225"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13" name="Line 573"/>
          <p:cNvSpPr>
            <a:spLocks noChangeShapeType="1"/>
          </p:cNvSpPr>
          <p:nvPr/>
        </p:nvSpPr>
        <p:spPr bwMode="auto">
          <a:xfrm>
            <a:off x="3146425"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14" name="Line 574"/>
          <p:cNvSpPr>
            <a:spLocks noChangeShapeType="1"/>
          </p:cNvSpPr>
          <p:nvPr/>
        </p:nvSpPr>
        <p:spPr bwMode="auto">
          <a:xfrm>
            <a:off x="3221038"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15" name="Line 575"/>
          <p:cNvSpPr>
            <a:spLocks noChangeShapeType="1"/>
          </p:cNvSpPr>
          <p:nvPr/>
        </p:nvSpPr>
        <p:spPr bwMode="auto">
          <a:xfrm>
            <a:off x="3297238"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16" name="Line 576"/>
          <p:cNvSpPr>
            <a:spLocks noChangeShapeType="1"/>
          </p:cNvSpPr>
          <p:nvPr/>
        </p:nvSpPr>
        <p:spPr bwMode="auto">
          <a:xfrm>
            <a:off x="3371850"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17" name="Line 577"/>
          <p:cNvSpPr>
            <a:spLocks noChangeShapeType="1"/>
          </p:cNvSpPr>
          <p:nvPr/>
        </p:nvSpPr>
        <p:spPr bwMode="auto">
          <a:xfrm>
            <a:off x="3448050"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18" name="Line 578"/>
          <p:cNvSpPr>
            <a:spLocks noChangeShapeType="1"/>
          </p:cNvSpPr>
          <p:nvPr/>
        </p:nvSpPr>
        <p:spPr bwMode="auto">
          <a:xfrm>
            <a:off x="3522663"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19" name="Line 579"/>
          <p:cNvSpPr>
            <a:spLocks noChangeShapeType="1"/>
          </p:cNvSpPr>
          <p:nvPr/>
        </p:nvSpPr>
        <p:spPr bwMode="auto">
          <a:xfrm>
            <a:off x="3598863" y="302577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20" name="Line 580"/>
          <p:cNvSpPr>
            <a:spLocks noChangeShapeType="1"/>
          </p:cNvSpPr>
          <p:nvPr/>
        </p:nvSpPr>
        <p:spPr bwMode="auto">
          <a:xfrm>
            <a:off x="3673475"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21" name="Line 581"/>
          <p:cNvSpPr>
            <a:spLocks noChangeShapeType="1"/>
          </p:cNvSpPr>
          <p:nvPr/>
        </p:nvSpPr>
        <p:spPr bwMode="auto">
          <a:xfrm>
            <a:off x="3749675" y="302577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22" name="Line 582"/>
          <p:cNvSpPr>
            <a:spLocks noChangeShapeType="1"/>
          </p:cNvSpPr>
          <p:nvPr/>
        </p:nvSpPr>
        <p:spPr bwMode="auto">
          <a:xfrm>
            <a:off x="3824288"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23" name="Line 583"/>
          <p:cNvSpPr>
            <a:spLocks noChangeShapeType="1"/>
          </p:cNvSpPr>
          <p:nvPr/>
        </p:nvSpPr>
        <p:spPr bwMode="auto">
          <a:xfrm>
            <a:off x="3900488" y="302577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24" name="Line 584"/>
          <p:cNvSpPr>
            <a:spLocks noChangeShapeType="1"/>
          </p:cNvSpPr>
          <p:nvPr/>
        </p:nvSpPr>
        <p:spPr bwMode="auto">
          <a:xfrm>
            <a:off x="3975100"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25" name="Line 585"/>
          <p:cNvSpPr>
            <a:spLocks noChangeShapeType="1"/>
          </p:cNvSpPr>
          <p:nvPr/>
        </p:nvSpPr>
        <p:spPr bwMode="auto">
          <a:xfrm>
            <a:off x="4051300" y="302577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26" name="Line 586"/>
          <p:cNvSpPr>
            <a:spLocks noChangeShapeType="1"/>
          </p:cNvSpPr>
          <p:nvPr/>
        </p:nvSpPr>
        <p:spPr bwMode="auto">
          <a:xfrm>
            <a:off x="4125913"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27" name="Line 587"/>
          <p:cNvSpPr>
            <a:spLocks noChangeShapeType="1"/>
          </p:cNvSpPr>
          <p:nvPr/>
        </p:nvSpPr>
        <p:spPr bwMode="auto">
          <a:xfrm>
            <a:off x="4202113" y="302577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28" name="Line 588"/>
          <p:cNvSpPr>
            <a:spLocks noChangeShapeType="1"/>
          </p:cNvSpPr>
          <p:nvPr/>
        </p:nvSpPr>
        <p:spPr bwMode="auto">
          <a:xfrm>
            <a:off x="4276725"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29" name="Line 589"/>
          <p:cNvSpPr>
            <a:spLocks noChangeShapeType="1"/>
          </p:cNvSpPr>
          <p:nvPr/>
        </p:nvSpPr>
        <p:spPr bwMode="auto">
          <a:xfrm>
            <a:off x="4352925" y="302577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30" name="Line 590"/>
          <p:cNvSpPr>
            <a:spLocks noChangeShapeType="1"/>
          </p:cNvSpPr>
          <p:nvPr/>
        </p:nvSpPr>
        <p:spPr bwMode="auto">
          <a:xfrm>
            <a:off x="4427538"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31" name="Line 591"/>
          <p:cNvSpPr>
            <a:spLocks noChangeShapeType="1"/>
          </p:cNvSpPr>
          <p:nvPr/>
        </p:nvSpPr>
        <p:spPr bwMode="auto">
          <a:xfrm>
            <a:off x="4503738" y="302577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32" name="Line 592"/>
          <p:cNvSpPr>
            <a:spLocks noChangeShapeType="1"/>
          </p:cNvSpPr>
          <p:nvPr/>
        </p:nvSpPr>
        <p:spPr bwMode="auto">
          <a:xfrm>
            <a:off x="4578350"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33" name="Line 593"/>
          <p:cNvSpPr>
            <a:spLocks noChangeShapeType="1"/>
          </p:cNvSpPr>
          <p:nvPr/>
        </p:nvSpPr>
        <p:spPr bwMode="auto">
          <a:xfrm>
            <a:off x="4654550" y="302577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34" name="Line 594"/>
          <p:cNvSpPr>
            <a:spLocks noChangeShapeType="1"/>
          </p:cNvSpPr>
          <p:nvPr/>
        </p:nvSpPr>
        <p:spPr bwMode="auto">
          <a:xfrm>
            <a:off x="4729163"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35" name="Line 595"/>
          <p:cNvSpPr>
            <a:spLocks noChangeShapeType="1"/>
          </p:cNvSpPr>
          <p:nvPr/>
        </p:nvSpPr>
        <p:spPr bwMode="auto">
          <a:xfrm>
            <a:off x="4805363" y="302577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36" name="Line 596"/>
          <p:cNvSpPr>
            <a:spLocks noChangeShapeType="1"/>
          </p:cNvSpPr>
          <p:nvPr/>
        </p:nvSpPr>
        <p:spPr bwMode="auto">
          <a:xfrm>
            <a:off x="4879975"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37" name="Line 597"/>
          <p:cNvSpPr>
            <a:spLocks noChangeShapeType="1"/>
          </p:cNvSpPr>
          <p:nvPr/>
        </p:nvSpPr>
        <p:spPr bwMode="auto">
          <a:xfrm>
            <a:off x="4956175" y="302577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38" name="Line 598"/>
          <p:cNvSpPr>
            <a:spLocks noChangeShapeType="1"/>
          </p:cNvSpPr>
          <p:nvPr/>
        </p:nvSpPr>
        <p:spPr bwMode="auto">
          <a:xfrm>
            <a:off x="5030788"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39" name="Line 599"/>
          <p:cNvSpPr>
            <a:spLocks noChangeShapeType="1"/>
          </p:cNvSpPr>
          <p:nvPr/>
        </p:nvSpPr>
        <p:spPr bwMode="auto">
          <a:xfrm>
            <a:off x="5106988" y="302577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40" name="Line 600"/>
          <p:cNvSpPr>
            <a:spLocks noChangeShapeType="1"/>
          </p:cNvSpPr>
          <p:nvPr/>
        </p:nvSpPr>
        <p:spPr bwMode="auto">
          <a:xfrm>
            <a:off x="5181600"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41" name="Line 601"/>
          <p:cNvSpPr>
            <a:spLocks noChangeShapeType="1"/>
          </p:cNvSpPr>
          <p:nvPr/>
        </p:nvSpPr>
        <p:spPr bwMode="auto">
          <a:xfrm>
            <a:off x="5257800" y="302577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42" name="Line 602"/>
          <p:cNvSpPr>
            <a:spLocks noChangeShapeType="1"/>
          </p:cNvSpPr>
          <p:nvPr/>
        </p:nvSpPr>
        <p:spPr bwMode="auto">
          <a:xfrm>
            <a:off x="5332413"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43" name="Line 603"/>
          <p:cNvSpPr>
            <a:spLocks noChangeShapeType="1"/>
          </p:cNvSpPr>
          <p:nvPr/>
        </p:nvSpPr>
        <p:spPr bwMode="auto">
          <a:xfrm>
            <a:off x="5408613" y="302577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44" name="Line 604"/>
          <p:cNvSpPr>
            <a:spLocks noChangeShapeType="1"/>
          </p:cNvSpPr>
          <p:nvPr/>
        </p:nvSpPr>
        <p:spPr bwMode="auto">
          <a:xfrm>
            <a:off x="5483225"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45" name="Line 605"/>
          <p:cNvSpPr>
            <a:spLocks noChangeShapeType="1"/>
          </p:cNvSpPr>
          <p:nvPr/>
        </p:nvSpPr>
        <p:spPr bwMode="auto">
          <a:xfrm>
            <a:off x="5559425" y="302577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46" name="Line 606"/>
          <p:cNvSpPr>
            <a:spLocks noChangeShapeType="1"/>
          </p:cNvSpPr>
          <p:nvPr/>
        </p:nvSpPr>
        <p:spPr bwMode="auto">
          <a:xfrm>
            <a:off x="5634038"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47" name="Line 607"/>
          <p:cNvSpPr>
            <a:spLocks noChangeShapeType="1"/>
          </p:cNvSpPr>
          <p:nvPr/>
        </p:nvSpPr>
        <p:spPr bwMode="auto">
          <a:xfrm>
            <a:off x="5708650"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48" name="Line 608"/>
          <p:cNvSpPr>
            <a:spLocks noChangeShapeType="1"/>
          </p:cNvSpPr>
          <p:nvPr/>
        </p:nvSpPr>
        <p:spPr bwMode="auto">
          <a:xfrm>
            <a:off x="5784850"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49" name="Line 609"/>
          <p:cNvSpPr>
            <a:spLocks noChangeShapeType="1"/>
          </p:cNvSpPr>
          <p:nvPr/>
        </p:nvSpPr>
        <p:spPr bwMode="auto">
          <a:xfrm>
            <a:off x="5859463"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50" name="Line 610"/>
          <p:cNvSpPr>
            <a:spLocks noChangeShapeType="1"/>
          </p:cNvSpPr>
          <p:nvPr/>
        </p:nvSpPr>
        <p:spPr bwMode="auto">
          <a:xfrm>
            <a:off x="5935663"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51" name="Line 611"/>
          <p:cNvSpPr>
            <a:spLocks noChangeShapeType="1"/>
          </p:cNvSpPr>
          <p:nvPr/>
        </p:nvSpPr>
        <p:spPr bwMode="auto">
          <a:xfrm>
            <a:off x="6010275"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52" name="Line 612"/>
          <p:cNvSpPr>
            <a:spLocks noChangeShapeType="1"/>
          </p:cNvSpPr>
          <p:nvPr/>
        </p:nvSpPr>
        <p:spPr bwMode="auto">
          <a:xfrm>
            <a:off x="6086475"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53" name="Line 613"/>
          <p:cNvSpPr>
            <a:spLocks noChangeShapeType="1"/>
          </p:cNvSpPr>
          <p:nvPr/>
        </p:nvSpPr>
        <p:spPr bwMode="auto">
          <a:xfrm>
            <a:off x="6161088"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54" name="Line 614"/>
          <p:cNvSpPr>
            <a:spLocks noChangeShapeType="1"/>
          </p:cNvSpPr>
          <p:nvPr/>
        </p:nvSpPr>
        <p:spPr bwMode="auto">
          <a:xfrm>
            <a:off x="6237288"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55" name="Line 615"/>
          <p:cNvSpPr>
            <a:spLocks noChangeShapeType="1"/>
          </p:cNvSpPr>
          <p:nvPr/>
        </p:nvSpPr>
        <p:spPr bwMode="auto">
          <a:xfrm>
            <a:off x="6311900"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56" name="Line 616"/>
          <p:cNvSpPr>
            <a:spLocks noChangeShapeType="1"/>
          </p:cNvSpPr>
          <p:nvPr/>
        </p:nvSpPr>
        <p:spPr bwMode="auto">
          <a:xfrm>
            <a:off x="6388100"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57" name="Line 617"/>
          <p:cNvSpPr>
            <a:spLocks noChangeShapeType="1"/>
          </p:cNvSpPr>
          <p:nvPr/>
        </p:nvSpPr>
        <p:spPr bwMode="auto">
          <a:xfrm>
            <a:off x="6462713"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58" name="Line 618"/>
          <p:cNvSpPr>
            <a:spLocks noChangeShapeType="1"/>
          </p:cNvSpPr>
          <p:nvPr/>
        </p:nvSpPr>
        <p:spPr bwMode="auto">
          <a:xfrm>
            <a:off x="6538913"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59" name="Line 619"/>
          <p:cNvSpPr>
            <a:spLocks noChangeShapeType="1"/>
          </p:cNvSpPr>
          <p:nvPr/>
        </p:nvSpPr>
        <p:spPr bwMode="auto">
          <a:xfrm>
            <a:off x="6613525"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60" name="Line 620"/>
          <p:cNvSpPr>
            <a:spLocks noChangeShapeType="1"/>
          </p:cNvSpPr>
          <p:nvPr/>
        </p:nvSpPr>
        <p:spPr bwMode="auto">
          <a:xfrm>
            <a:off x="6689725"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61" name="Line 621"/>
          <p:cNvSpPr>
            <a:spLocks noChangeShapeType="1"/>
          </p:cNvSpPr>
          <p:nvPr/>
        </p:nvSpPr>
        <p:spPr bwMode="auto">
          <a:xfrm>
            <a:off x="6764338"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62" name="Line 622"/>
          <p:cNvSpPr>
            <a:spLocks noChangeShapeType="1"/>
          </p:cNvSpPr>
          <p:nvPr/>
        </p:nvSpPr>
        <p:spPr bwMode="auto">
          <a:xfrm>
            <a:off x="6840538"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63" name="Line 623"/>
          <p:cNvSpPr>
            <a:spLocks noChangeShapeType="1"/>
          </p:cNvSpPr>
          <p:nvPr/>
        </p:nvSpPr>
        <p:spPr bwMode="auto">
          <a:xfrm>
            <a:off x="6915150"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64" name="Line 624"/>
          <p:cNvSpPr>
            <a:spLocks noChangeShapeType="1"/>
          </p:cNvSpPr>
          <p:nvPr/>
        </p:nvSpPr>
        <p:spPr bwMode="auto">
          <a:xfrm>
            <a:off x="6991350"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65" name="Line 625"/>
          <p:cNvSpPr>
            <a:spLocks noChangeShapeType="1"/>
          </p:cNvSpPr>
          <p:nvPr/>
        </p:nvSpPr>
        <p:spPr bwMode="auto">
          <a:xfrm>
            <a:off x="7065963"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66" name="Line 626"/>
          <p:cNvSpPr>
            <a:spLocks noChangeShapeType="1"/>
          </p:cNvSpPr>
          <p:nvPr/>
        </p:nvSpPr>
        <p:spPr bwMode="auto">
          <a:xfrm>
            <a:off x="7142163"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67" name="Line 627"/>
          <p:cNvSpPr>
            <a:spLocks noChangeShapeType="1"/>
          </p:cNvSpPr>
          <p:nvPr/>
        </p:nvSpPr>
        <p:spPr bwMode="auto">
          <a:xfrm>
            <a:off x="7216775"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68" name="Line 628"/>
          <p:cNvSpPr>
            <a:spLocks noChangeShapeType="1"/>
          </p:cNvSpPr>
          <p:nvPr/>
        </p:nvSpPr>
        <p:spPr bwMode="auto">
          <a:xfrm>
            <a:off x="7292975"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69" name="Line 629"/>
          <p:cNvSpPr>
            <a:spLocks noChangeShapeType="1"/>
          </p:cNvSpPr>
          <p:nvPr/>
        </p:nvSpPr>
        <p:spPr bwMode="auto">
          <a:xfrm>
            <a:off x="7367588"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70" name="Line 630"/>
          <p:cNvSpPr>
            <a:spLocks noChangeShapeType="1"/>
          </p:cNvSpPr>
          <p:nvPr/>
        </p:nvSpPr>
        <p:spPr bwMode="auto">
          <a:xfrm>
            <a:off x="7443788"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71" name="Line 631"/>
          <p:cNvSpPr>
            <a:spLocks noChangeShapeType="1"/>
          </p:cNvSpPr>
          <p:nvPr/>
        </p:nvSpPr>
        <p:spPr bwMode="auto">
          <a:xfrm>
            <a:off x="7518400"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72" name="Line 632"/>
          <p:cNvSpPr>
            <a:spLocks noChangeShapeType="1"/>
          </p:cNvSpPr>
          <p:nvPr/>
        </p:nvSpPr>
        <p:spPr bwMode="auto">
          <a:xfrm>
            <a:off x="7594600"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73" name="Line 633"/>
          <p:cNvSpPr>
            <a:spLocks noChangeShapeType="1"/>
          </p:cNvSpPr>
          <p:nvPr/>
        </p:nvSpPr>
        <p:spPr bwMode="auto">
          <a:xfrm>
            <a:off x="7669213"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74" name="Line 634"/>
          <p:cNvSpPr>
            <a:spLocks noChangeShapeType="1"/>
          </p:cNvSpPr>
          <p:nvPr/>
        </p:nvSpPr>
        <p:spPr bwMode="auto">
          <a:xfrm>
            <a:off x="7745413"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75" name="Line 635"/>
          <p:cNvSpPr>
            <a:spLocks noChangeShapeType="1"/>
          </p:cNvSpPr>
          <p:nvPr/>
        </p:nvSpPr>
        <p:spPr bwMode="auto">
          <a:xfrm>
            <a:off x="7820025"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76" name="Line 636"/>
          <p:cNvSpPr>
            <a:spLocks noChangeShapeType="1"/>
          </p:cNvSpPr>
          <p:nvPr/>
        </p:nvSpPr>
        <p:spPr bwMode="auto">
          <a:xfrm>
            <a:off x="7896225"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77" name="Line 637"/>
          <p:cNvSpPr>
            <a:spLocks noChangeShapeType="1"/>
          </p:cNvSpPr>
          <p:nvPr/>
        </p:nvSpPr>
        <p:spPr bwMode="auto">
          <a:xfrm>
            <a:off x="7970838"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78" name="Line 638"/>
          <p:cNvSpPr>
            <a:spLocks noChangeShapeType="1"/>
          </p:cNvSpPr>
          <p:nvPr/>
        </p:nvSpPr>
        <p:spPr bwMode="auto">
          <a:xfrm>
            <a:off x="8047038"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79" name="Line 639"/>
          <p:cNvSpPr>
            <a:spLocks noChangeShapeType="1"/>
          </p:cNvSpPr>
          <p:nvPr/>
        </p:nvSpPr>
        <p:spPr bwMode="auto">
          <a:xfrm>
            <a:off x="8121650"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80" name="Line 640"/>
          <p:cNvSpPr>
            <a:spLocks noChangeShapeType="1"/>
          </p:cNvSpPr>
          <p:nvPr/>
        </p:nvSpPr>
        <p:spPr bwMode="auto">
          <a:xfrm>
            <a:off x="8197850" y="302577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81" name="Line 641"/>
          <p:cNvSpPr>
            <a:spLocks noChangeShapeType="1"/>
          </p:cNvSpPr>
          <p:nvPr/>
        </p:nvSpPr>
        <p:spPr bwMode="auto">
          <a:xfrm>
            <a:off x="1411288"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82" name="Line 642"/>
          <p:cNvSpPr>
            <a:spLocks noChangeShapeType="1"/>
          </p:cNvSpPr>
          <p:nvPr/>
        </p:nvSpPr>
        <p:spPr bwMode="auto">
          <a:xfrm>
            <a:off x="1487488"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83" name="Line 643"/>
          <p:cNvSpPr>
            <a:spLocks noChangeShapeType="1"/>
          </p:cNvSpPr>
          <p:nvPr/>
        </p:nvSpPr>
        <p:spPr bwMode="auto">
          <a:xfrm>
            <a:off x="1562100"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84" name="Line 644"/>
          <p:cNvSpPr>
            <a:spLocks noChangeShapeType="1"/>
          </p:cNvSpPr>
          <p:nvPr/>
        </p:nvSpPr>
        <p:spPr bwMode="auto">
          <a:xfrm>
            <a:off x="1638300"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85" name="Line 645"/>
          <p:cNvSpPr>
            <a:spLocks noChangeShapeType="1"/>
          </p:cNvSpPr>
          <p:nvPr/>
        </p:nvSpPr>
        <p:spPr bwMode="auto">
          <a:xfrm>
            <a:off x="1712913"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86" name="Line 646"/>
          <p:cNvSpPr>
            <a:spLocks noChangeShapeType="1"/>
          </p:cNvSpPr>
          <p:nvPr/>
        </p:nvSpPr>
        <p:spPr bwMode="auto">
          <a:xfrm>
            <a:off x="1789113"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87" name="Line 647"/>
          <p:cNvSpPr>
            <a:spLocks noChangeShapeType="1"/>
          </p:cNvSpPr>
          <p:nvPr/>
        </p:nvSpPr>
        <p:spPr bwMode="auto">
          <a:xfrm>
            <a:off x="1863725"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88" name="Line 648"/>
          <p:cNvSpPr>
            <a:spLocks noChangeShapeType="1"/>
          </p:cNvSpPr>
          <p:nvPr/>
        </p:nvSpPr>
        <p:spPr bwMode="auto">
          <a:xfrm>
            <a:off x="1939925"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89" name="Line 649"/>
          <p:cNvSpPr>
            <a:spLocks noChangeShapeType="1"/>
          </p:cNvSpPr>
          <p:nvPr/>
        </p:nvSpPr>
        <p:spPr bwMode="auto">
          <a:xfrm>
            <a:off x="2014538"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90" name="Line 650"/>
          <p:cNvSpPr>
            <a:spLocks noChangeShapeType="1"/>
          </p:cNvSpPr>
          <p:nvPr/>
        </p:nvSpPr>
        <p:spPr bwMode="auto">
          <a:xfrm>
            <a:off x="2090738"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91" name="Line 651"/>
          <p:cNvSpPr>
            <a:spLocks noChangeShapeType="1"/>
          </p:cNvSpPr>
          <p:nvPr/>
        </p:nvSpPr>
        <p:spPr bwMode="auto">
          <a:xfrm>
            <a:off x="2165350"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92" name="Line 652"/>
          <p:cNvSpPr>
            <a:spLocks noChangeShapeType="1"/>
          </p:cNvSpPr>
          <p:nvPr/>
        </p:nvSpPr>
        <p:spPr bwMode="auto">
          <a:xfrm>
            <a:off x="2241550"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93" name="Line 653"/>
          <p:cNvSpPr>
            <a:spLocks noChangeShapeType="1"/>
          </p:cNvSpPr>
          <p:nvPr/>
        </p:nvSpPr>
        <p:spPr bwMode="auto">
          <a:xfrm>
            <a:off x="2316163"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94" name="Line 654"/>
          <p:cNvSpPr>
            <a:spLocks noChangeShapeType="1"/>
          </p:cNvSpPr>
          <p:nvPr/>
        </p:nvSpPr>
        <p:spPr bwMode="auto">
          <a:xfrm>
            <a:off x="2392363"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95" name="Line 655"/>
          <p:cNvSpPr>
            <a:spLocks noChangeShapeType="1"/>
          </p:cNvSpPr>
          <p:nvPr/>
        </p:nvSpPr>
        <p:spPr bwMode="auto">
          <a:xfrm>
            <a:off x="2466975"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96" name="Line 656"/>
          <p:cNvSpPr>
            <a:spLocks noChangeShapeType="1"/>
          </p:cNvSpPr>
          <p:nvPr/>
        </p:nvSpPr>
        <p:spPr bwMode="auto">
          <a:xfrm>
            <a:off x="2543175"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97" name="Line 657"/>
          <p:cNvSpPr>
            <a:spLocks noChangeShapeType="1"/>
          </p:cNvSpPr>
          <p:nvPr/>
        </p:nvSpPr>
        <p:spPr bwMode="auto">
          <a:xfrm>
            <a:off x="2617788"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98" name="Line 658"/>
          <p:cNvSpPr>
            <a:spLocks noChangeShapeType="1"/>
          </p:cNvSpPr>
          <p:nvPr/>
        </p:nvSpPr>
        <p:spPr bwMode="auto">
          <a:xfrm>
            <a:off x="2693988"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899" name="Line 659"/>
          <p:cNvSpPr>
            <a:spLocks noChangeShapeType="1"/>
          </p:cNvSpPr>
          <p:nvPr/>
        </p:nvSpPr>
        <p:spPr bwMode="auto">
          <a:xfrm>
            <a:off x="2768600"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00" name="Line 660"/>
          <p:cNvSpPr>
            <a:spLocks noChangeShapeType="1"/>
          </p:cNvSpPr>
          <p:nvPr/>
        </p:nvSpPr>
        <p:spPr bwMode="auto">
          <a:xfrm>
            <a:off x="2844800"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01" name="Line 661"/>
          <p:cNvSpPr>
            <a:spLocks noChangeShapeType="1"/>
          </p:cNvSpPr>
          <p:nvPr/>
        </p:nvSpPr>
        <p:spPr bwMode="auto">
          <a:xfrm>
            <a:off x="2919413"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02" name="Line 662"/>
          <p:cNvSpPr>
            <a:spLocks noChangeShapeType="1"/>
          </p:cNvSpPr>
          <p:nvPr/>
        </p:nvSpPr>
        <p:spPr bwMode="auto">
          <a:xfrm>
            <a:off x="2995613"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03" name="Line 663"/>
          <p:cNvSpPr>
            <a:spLocks noChangeShapeType="1"/>
          </p:cNvSpPr>
          <p:nvPr/>
        </p:nvSpPr>
        <p:spPr bwMode="auto">
          <a:xfrm>
            <a:off x="3070225"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04" name="Line 664"/>
          <p:cNvSpPr>
            <a:spLocks noChangeShapeType="1"/>
          </p:cNvSpPr>
          <p:nvPr/>
        </p:nvSpPr>
        <p:spPr bwMode="auto">
          <a:xfrm>
            <a:off x="3146425"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05" name="Line 665"/>
          <p:cNvSpPr>
            <a:spLocks noChangeShapeType="1"/>
          </p:cNvSpPr>
          <p:nvPr/>
        </p:nvSpPr>
        <p:spPr bwMode="auto">
          <a:xfrm>
            <a:off x="3221038"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06" name="Line 666"/>
          <p:cNvSpPr>
            <a:spLocks noChangeShapeType="1"/>
          </p:cNvSpPr>
          <p:nvPr/>
        </p:nvSpPr>
        <p:spPr bwMode="auto">
          <a:xfrm>
            <a:off x="3297238"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07" name="Line 667"/>
          <p:cNvSpPr>
            <a:spLocks noChangeShapeType="1"/>
          </p:cNvSpPr>
          <p:nvPr/>
        </p:nvSpPr>
        <p:spPr bwMode="auto">
          <a:xfrm>
            <a:off x="3371850"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08" name="Line 668"/>
          <p:cNvSpPr>
            <a:spLocks noChangeShapeType="1"/>
          </p:cNvSpPr>
          <p:nvPr/>
        </p:nvSpPr>
        <p:spPr bwMode="auto">
          <a:xfrm>
            <a:off x="3448050"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09" name="Line 669"/>
          <p:cNvSpPr>
            <a:spLocks noChangeShapeType="1"/>
          </p:cNvSpPr>
          <p:nvPr/>
        </p:nvSpPr>
        <p:spPr bwMode="auto">
          <a:xfrm>
            <a:off x="3522663"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10" name="Line 670"/>
          <p:cNvSpPr>
            <a:spLocks noChangeShapeType="1"/>
          </p:cNvSpPr>
          <p:nvPr/>
        </p:nvSpPr>
        <p:spPr bwMode="auto">
          <a:xfrm>
            <a:off x="3598863" y="269875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11" name="Line 671"/>
          <p:cNvSpPr>
            <a:spLocks noChangeShapeType="1"/>
          </p:cNvSpPr>
          <p:nvPr/>
        </p:nvSpPr>
        <p:spPr bwMode="auto">
          <a:xfrm>
            <a:off x="3673475"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12" name="Line 672"/>
          <p:cNvSpPr>
            <a:spLocks noChangeShapeType="1"/>
          </p:cNvSpPr>
          <p:nvPr/>
        </p:nvSpPr>
        <p:spPr bwMode="auto">
          <a:xfrm>
            <a:off x="3749675" y="269875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13" name="Line 673"/>
          <p:cNvSpPr>
            <a:spLocks noChangeShapeType="1"/>
          </p:cNvSpPr>
          <p:nvPr/>
        </p:nvSpPr>
        <p:spPr bwMode="auto">
          <a:xfrm>
            <a:off x="3824288"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14" name="Line 674"/>
          <p:cNvSpPr>
            <a:spLocks noChangeShapeType="1"/>
          </p:cNvSpPr>
          <p:nvPr/>
        </p:nvSpPr>
        <p:spPr bwMode="auto">
          <a:xfrm>
            <a:off x="3900488" y="269875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15" name="Line 675"/>
          <p:cNvSpPr>
            <a:spLocks noChangeShapeType="1"/>
          </p:cNvSpPr>
          <p:nvPr/>
        </p:nvSpPr>
        <p:spPr bwMode="auto">
          <a:xfrm>
            <a:off x="3975100"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16" name="Line 676"/>
          <p:cNvSpPr>
            <a:spLocks noChangeShapeType="1"/>
          </p:cNvSpPr>
          <p:nvPr/>
        </p:nvSpPr>
        <p:spPr bwMode="auto">
          <a:xfrm>
            <a:off x="4051300" y="269875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17" name="Line 677"/>
          <p:cNvSpPr>
            <a:spLocks noChangeShapeType="1"/>
          </p:cNvSpPr>
          <p:nvPr/>
        </p:nvSpPr>
        <p:spPr bwMode="auto">
          <a:xfrm>
            <a:off x="4125913"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18" name="Line 678"/>
          <p:cNvSpPr>
            <a:spLocks noChangeShapeType="1"/>
          </p:cNvSpPr>
          <p:nvPr/>
        </p:nvSpPr>
        <p:spPr bwMode="auto">
          <a:xfrm>
            <a:off x="4202113" y="269875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19" name="Line 679"/>
          <p:cNvSpPr>
            <a:spLocks noChangeShapeType="1"/>
          </p:cNvSpPr>
          <p:nvPr/>
        </p:nvSpPr>
        <p:spPr bwMode="auto">
          <a:xfrm>
            <a:off x="4276725"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20" name="Line 680"/>
          <p:cNvSpPr>
            <a:spLocks noChangeShapeType="1"/>
          </p:cNvSpPr>
          <p:nvPr/>
        </p:nvSpPr>
        <p:spPr bwMode="auto">
          <a:xfrm>
            <a:off x="4352925" y="269875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21" name="Line 681"/>
          <p:cNvSpPr>
            <a:spLocks noChangeShapeType="1"/>
          </p:cNvSpPr>
          <p:nvPr/>
        </p:nvSpPr>
        <p:spPr bwMode="auto">
          <a:xfrm>
            <a:off x="4427538"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22" name="Line 682"/>
          <p:cNvSpPr>
            <a:spLocks noChangeShapeType="1"/>
          </p:cNvSpPr>
          <p:nvPr/>
        </p:nvSpPr>
        <p:spPr bwMode="auto">
          <a:xfrm>
            <a:off x="4503738" y="269875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23" name="Line 683"/>
          <p:cNvSpPr>
            <a:spLocks noChangeShapeType="1"/>
          </p:cNvSpPr>
          <p:nvPr/>
        </p:nvSpPr>
        <p:spPr bwMode="auto">
          <a:xfrm>
            <a:off x="4578350"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24" name="Line 684"/>
          <p:cNvSpPr>
            <a:spLocks noChangeShapeType="1"/>
          </p:cNvSpPr>
          <p:nvPr/>
        </p:nvSpPr>
        <p:spPr bwMode="auto">
          <a:xfrm>
            <a:off x="4654550" y="269875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25" name="Line 685"/>
          <p:cNvSpPr>
            <a:spLocks noChangeShapeType="1"/>
          </p:cNvSpPr>
          <p:nvPr/>
        </p:nvSpPr>
        <p:spPr bwMode="auto">
          <a:xfrm>
            <a:off x="4729163"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26" name="Line 686"/>
          <p:cNvSpPr>
            <a:spLocks noChangeShapeType="1"/>
          </p:cNvSpPr>
          <p:nvPr/>
        </p:nvSpPr>
        <p:spPr bwMode="auto">
          <a:xfrm>
            <a:off x="4805363" y="269875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27" name="Line 687"/>
          <p:cNvSpPr>
            <a:spLocks noChangeShapeType="1"/>
          </p:cNvSpPr>
          <p:nvPr/>
        </p:nvSpPr>
        <p:spPr bwMode="auto">
          <a:xfrm>
            <a:off x="4879975"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28" name="Line 688"/>
          <p:cNvSpPr>
            <a:spLocks noChangeShapeType="1"/>
          </p:cNvSpPr>
          <p:nvPr/>
        </p:nvSpPr>
        <p:spPr bwMode="auto">
          <a:xfrm>
            <a:off x="4956175" y="269875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29" name="Line 689"/>
          <p:cNvSpPr>
            <a:spLocks noChangeShapeType="1"/>
          </p:cNvSpPr>
          <p:nvPr/>
        </p:nvSpPr>
        <p:spPr bwMode="auto">
          <a:xfrm>
            <a:off x="5030788"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30" name="Line 690"/>
          <p:cNvSpPr>
            <a:spLocks noChangeShapeType="1"/>
          </p:cNvSpPr>
          <p:nvPr/>
        </p:nvSpPr>
        <p:spPr bwMode="auto">
          <a:xfrm>
            <a:off x="5106988" y="269875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31" name="Line 691"/>
          <p:cNvSpPr>
            <a:spLocks noChangeShapeType="1"/>
          </p:cNvSpPr>
          <p:nvPr/>
        </p:nvSpPr>
        <p:spPr bwMode="auto">
          <a:xfrm>
            <a:off x="5181600"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32" name="Line 692"/>
          <p:cNvSpPr>
            <a:spLocks noChangeShapeType="1"/>
          </p:cNvSpPr>
          <p:nvPr/>
        </p:nvSpPr>
        <p:spPr bwMode="auto">
          <a:xfrm>
            <a:off x="5257800" y="269875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33" name="Line 693"/>
          <p:cNvSpPr>
            <a:spLocks noChangeShapeType="1"/>
          </p:cNvSpPr>
          <p:nvPr/>
        </p:nvSpPr>
        <p:spPr bwMode="auto">
          <a:xfrm>
            <a:off x="5332413"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34" name="Line 694"/>
          <p:cNvSpPr>
            <a:spLocks noChangeShapeType="1"/>
          </p:cNvSpPr>
          <p:nvPr/>
        </p:nvSpPr>
        <p:spPr bwMode="auto">
          <a:xfrm>
            <a:off x="5408613" y="269875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35" name="Line 695"/>
          <p:cNvSpPr>
            <a:spLocks noChangeShapeType="1"/>
          </p:cNvSpPr>
          <p:nvPr/>
        </p:nvSpPr>
        <p:spPr bwMode="auto">
          <a:xfrm>
            <a:off x="5483225"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36" name="Line 696"/>
          <p:cNvSpPr>
            <a:spLocks noChangeShapeType="1"/>
          </p:cNvSpPr>
          <p:nvPr/>
        </p:nvSpPr>
        <p:spPr bwMode="auto">
          <a:xfrm>
            <a:off x="5559425" y="269875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37" name="Line 697"/>
          <p:cNvSpPr>
            <a:spLocks noChangeShapeType="1"/>
          </p:cNvSpPr>
          <p:nvPr/>
        </p:nvSpPr>
        <p:spPr bwMode="auto">
          <a:xfrm>
            <a:off x="5634038"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38" name="Line 698"/>
          <p:cNvSpPr>
            <a:spLocks noChangeShapeType="1"/>
          </p:cNvSpPr>
          <p:nvPr/>
        </p:nvSpPr>
        <p:spPr bwMode="auto">
          <a:xfrm>
            <a:off x="5708650"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39" name="Line 699"/>
          <p:cNvSpPr>
            <a:spLocks noChangeShapeType="1"/>
          </p:cNvSpPr>
          <p:nvPr/>
        </p:nvSpPr>
        <p:spPr bwMode="auto">
          <a:xfrm>
            <a:off x="5784850"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40" name="Line 700"/>
          <p:cNvSpPr>
            <a:spLocks noChangeShapeType="1"/>
          </p:cNvSpPr>
          <p:nvPr/>
        </p:nvSpPr>
        <p:spPr bwMode="auto">
          <a:xfrm>
            <a:off x="5859463"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41" name="Line 701"/>
          <p:cNvSpPr>
            <a:spLocks noChangeShapeType="1"/>
          </p:cNvSpPr>
          <p:nvPr/>
        </p:nvSpPr>
        <p:spPr bwMode="auto">
          <a:xfrm>
            <a:off x="5935663"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42" name="Line 702"/>
          <p:cNvSpPr>
            <a:spLocks noChangeShapeType="1"/>
          </p:cNvSpPr>
          <p:nvPr/>
        </p:nvSpPr>
        <p:spPr bwMode="auto">
          <a:xfrm>
            <a:off x="6010275"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43" name="Line 703"/>
          <p:cNvSpPr>
            <a:spLocks noChangeShapeType="1"/>
          </p:cNvSpPr>
          <p:nvPr/>
        </p:nvSpPr>
        <p:spPr bwMode="auto">
          <a:xfrm>
            <a:off x="6086475"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44" name="Line 704"/>
          <p:cNvSpPr>
            <a:spLocks noChangeShapeType="1"/>
          </p:cNvSpPr>
          <p:nvPr/>
        </p:nvSpPr>
        <p:spPr bwMode="auto">
          <a:xfrm>
            <a:off x="6161088"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45" name="Line 705"/>
          <p:cNvSpPr>
            <a:spLocks noChangeShapeType="1"/>
          </p:cNvSpPr>
          <p:nvPr/>
        </p:nvSpPr>
        <p:spPr bwMode="auto">
          <a:xfrm>
            <a:off x="6237288"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46" name="Line 706"/>
          <p:cNvSpPr>
            <a:spLocks noChangeShapeType="1"/>
          </p:cNvSpPr>
          <p:nvPr/>
        </p:nvSpPr>
        <p:spPr bwMode="auto">
          <a:xfrm>
            <a:off x="6311900"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47" name="Line 707"/>
          <p:cNvSpPr>
            <a:spLocks noChangeShapeType="1"/>
          </p:cNvSpPr>
          <p:nvPr/>
        </p:nvSpPr>
        <p:spPr bwMode="auto">
          <a:xfrm>
            <a:off x="6388100"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48" name="Line 708"/>
          <p:cNvSpPr>
            <a:spLocks noChangeShapeType="1"/>
          </p:cNvSpPr>
          <p:nvPr/>
        </p:nvSpPr>
        <p:spPr bwMode="auto">
          <a:xfrm>
            <a:off x="6462713"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49" name="Line 709"/>
          <p:cNvSpPr>
            <a:spLocks noChangeShapeType="1"/>
          </p:cNvSpPr>
          <p:nvPr/>
        </p:nvSpPr>
        <p:spPr bwMode="auto">
          <a:xfrm>
            <a:off x="6538913"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50" name="Line 710"/>
          <p:cNvSpPr>
            <a:spLocks noChangeShapeType="1"/>
          </p:cNvSpPr>
          <p:nvPr/>
        </p:nvSpPr>
        <p:spPr bwMode="auto">
          <a:xfrm>
            <a:off x="6613525"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51" name="Line 711"/>
          <p:cNvSpPr>
            <a:spLocks noChangeShapeType="1"/>
          </p:cNvSpPr>
          <p:nvPr/>
        </p:nvSpPr>
        <p:spPr bwMode="auto">
          <a:xfrm>
            <a:off x="6689725"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52" name="Line 712"/>
          <p:cNvSpPr>
            <a:spLocks noChangeShapeType="1"/>
          </p:cNvSpPr>
          <p:nvPr/>
        </p:nvSpPr>
        <p:spPr bwMode="auto">
          <a:xfrm>
            <a:off x="6764338"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53" name="Line 713"/>
          <p:cNvSpPr>
            <a:spLocks noChangeShapeType="1"/>
          </p:cNvSpPr>
          <p:nvPr/>
        </p:nvSpPr>
        <p:spPr bwMode="auto">
          <a:xfrm>
            <a:off x="6840538"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54" name="Line 714"/>
          <p:cNvSpPr>
            <a:spLocks noChangeShapeType="1"/>
          </p:cNvSpPr>
          <p:nvPr/>
        </p:nvSpPr>
        <p:spPr bwMode="auto">
          <a:xfrm>
            <a:off x="6915150"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55" name="Line 715"/>
          <p:cNvSpPr>
            <a:spLocks noChangeShapeType="1"/>
          </p:cNvSpPr>
          <p:nvPr/>
        </p:nvSpPr>
        <p:spPr bwMode="auto">
          <a:xfrm>
            <a:off x="6991350"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56" name="Line 716"/>
          <p:cNvSpPr>
            <a:spLocks noChangeShapeType="1"/>
          </p:cNvSpPr>
          <p:nvPr/>
        </p:nvSpPr>
        <p:spPr bwMode="auto">
          <a:xfrm>
            <a:off x="7065963"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57" name="Line 717"/>
          <p:cNvSpPr>
            <a:spLocks noChangeShapeType="1"/>
          </p:cNvSpPr>
          <p:nvPr/>
        </p:nvSpPr>
        <p:spPr bwMode="auto">
          <a:xfrm>
            <a:off x="7142163"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58" name="Line 718"/>
          <p:cNvSpPr>
            <a:spLocks noChangeShapeType="1"/>
          </p:cNvSpPr>
          <p:nvPr/>
        </p:nvSpPr>
        <p:spPr bwMode="auto">
          <a:xfrm>
            <a:off x="7216775"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59" name="Line 719"/>
          <p:cNvSpPr>
            <a:spLocks noChangeShapeType="1"/>
          </p:cNvSpPr>
          <p:nvPr/>
        </p:nvSpPr>
        <p:spPr bwMode="auto">
          <a:xfrm>
            <a:off x="7292975"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60" name="Line 720"/>
          <p:cNvSpPr>
            <a:spLocks noChangeShapeType="1"/>
          </p:cNvSpPr>
          <p:nvPr/>
        </p:nvSpPr>
        <p:spPr bwMode="auto">
          <a:xfrm>
            <a:off x="7367588"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61" name="Line 721"/>
          <p:cNvSpPr>
            <a:spLocks noChangeShapeType="1"/>
          </p:cNvSpPr>
          <p:nvPr/>
        </p:nvSpPr>
        <p:spPr bwMode="auto">
          <a:xfrm>
            <a:off x="7443788"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62" name="Line 722"/>
          <p:cNvSpPr>
            <a:spLocks noChangeShapeType="1"/>
          </p:cNvSpPr>
          <p:nvPr/>
        </p:nvSpPr>
        <p:spPr bwMode="auto">
          <a:xfrm>
            <a:off x="7518400"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63" name="Line 723"/>
          <p:cNvSpPr>
            <a:spLocks noChangeShapeType="1"/>
          </p:cNvSpPr>
          <p:nvPr/>
        </p:nvSpPr>
        <p:spPr bwMode="auto">
          <a:xfrm>
            <a:off x="7594600"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64" name="Line 724"/>
          <p:cNvSpPr>
            <a:spLocks noChangeShapeType="1"/>
          </p:cNvSpPr>
          <p:nvPr/>
        </p:nvSpPr>
        <p:spPr bwMode="auto">
          <a:xfrm>
            <a:off x="7669213"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65" name="Line 725"/>
          <p:cNvSpPr>
            <a:spLocks noChangeShapeType="1"/>
          </p:cNvSpPr>
          <p:nvPr/>
        </p:nvSpPr>
        <p:spPr bwMode="auto">
          <a:xfrm>
            <a:off x="7745413"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66" name="Line 726"/>
          <p:cNvSpPr>
            <a:spLocks noChangeShapeType="1"/>
          </p:cNvSpPr>
          <p:nvPr/>
        </p:nvSpPr>
        <p:spPr bwMode="auto">
          <a:xfrm>
            <a:off x="7820025"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67" name="Line 727"/>
          <p:cNvSpPr>
            <a:spLocks noChangeShapeType="1"/>
          </p:cNvSpPr>
          <p:nvPr/>
        </p:nvSpPr>
        <p:spPr bwMode="auto">
          <a:xfrm>
            <a:off x="7896225"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68" name="Line 728"/>
          <p:cNvSpPr>
            <a:spLocks noChangeShapeType="1"/>
          </p:cNvSpPr>
          <p:nvPr/>
        </p:nvSpPr>
        <p:spPr bwMode="auto">
          <a:xfrm>
            <a:off x="7970838"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69" name="Line 729"/>
          <p:cNvSpPr>
            <a:spLocks noChangeShapeType="1"/>
          </p:cNvSpPr>
          <p:nvPr/>
        </p:nvSpPr>
        <p:spPr bwMode="auto">
          <a:xfrm>
            <a:off x="8047038"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70" name="Line 730"/>
          <p:cNvSpPr>
            <a:spLocks noChangeShapeType="1"/>
          </p:cNvSpPr>
          <p:nvPr/>
        </p:nvSpPr>
        <p:spPr bwMode="auto">
          <a:xfrm>
            <a:off x="8121650"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71" name="Line 731"/>
          <p:cNvSpPr>
            <a:spLocks noChangeShapeType="1"/>
          </p:cNvSpPr>
          <p:nvPr/>
        </p:nvSpPr>
        <p:spPr bwMode="auto">
          <a:xfrm>
            <a:off x="8197850" y="269875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72" name="Line 732"/>
          <p:cNvSpPr>
            <a:spLocks noChangeShapeType="1"/>
          </p:cNvSpPr>
          <p:nvPr/>
        </p:nvSpPr>
        <p:spPr bwMode="auto">
          <a:xfrm>
            <a:off x="1411288"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73" name="Line 733"/>
          <p:cNvSpPr>
            <a:spLocks noChangeShapeType="1"/>
          </p:cNvSpPr>
          <p:nvPr/>
        </p:nvSpPr>
        <p:spPr bwMode="auto">
          <a:xfrm>
            <a:off x="1487488"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74" name="Line 734"/>
          <p:cNvSpPr>
            <a:spLocks noChangeShapeType="1"/>
          </p:cNvSpPr>
          <p:nvPr/>
        </p:nvSpPr>
        <p:spPr bwMode="auto">
          <a:xfrm>
            <a:off x="1562100"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75" name="Line 735"/>
          <p:cNvSpPr>
            <a:spLocks noChangeShapeType="1"/>
          </p:cNvSpPr>
          <p:nvPr/>
        </p:nvSpPr>
        <p:spPr bwMode="auto">
          <a:xfrm>
            <a:off x="1638300"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76" name="Line 736"/>
          <p:cNvSpPr>
            <a:spLocks noChangeShapeType="1"/>
          </p:cNvSpPr>
          <p:nvPr/>
        </p:nvSpPr>
        <p:spPr bwMode="auto">
          <a:xfrm>
            <a:off x="1712913"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77" name="Line 737"/>
          <p:cNvSpPr>
            <a:spLocks noChangeShapeType="1"/>
          </p:cNvSpPr>
          <p:nvPr/>
        </p:nvSpPr>
        <p:spPr bwMode="auto">
          <a:xfrm>
            <a:off x="1789113"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78" name="Line 738"/>
          <p:cNvSpPr>
            <a:spLocks noChangeShapeType="1"/>
          </p:cNvSpPr>
          <p:nvPr/>
        </p:nvSpPr>
        <p:spPr bwMode="auto">
          <a:xfrm>
            <a:off x="1863725"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79" name="Line 739"/>
          <p:cNvSpPr>
            <a:spLocks noChangeShapeType="1"/>
          </p:cNvSpPr>
          <p:nvPr/>
        </p:nvSpPr>
        <p:spPr bwMode="auto">
          <a:xfrm>
            <a:off x="1939925"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80" name="Line 740"/>
          <p:cNvSpPr>
            <a:spLocks noChangeShapeType="1"/>
          </p:cNvSpPr>
          <p:nvPr/>
        </p:nvSpPr>
        <p:spPr bwMode="auto">
          <a:xfrm>
            <a:off x="2014538"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81" name="Line 741"/>
          <p:cNvSpPr>
            <a:spLocks noChangeShapeType="1"/>
          </p:cNvSpPr>
          <p:nvPr/>
        </p:nvSpPr>
        <p:spPr bwMode="auto">
          <a:xfrm>
            <a:off x="2090738"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82" name="Line 742"/>
          <p:cNvSpPr>
            <a:spLocks noChangeShapeType="1"/>
          </p:cNvSpPr>
          <p:nvPr/>
        </p:nvSpPr>
        <p:spPr bwMode="auto">
          <a:xfrm>
            <a:off x="2165350"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83" name="Line 743"/>
          <p:cNvSpPr>
            <a:spLocks noChangeShapeType="1"/>
          </p:cNvSpPr>
          <p:nvPr/>
        </p:nvSpPr>
        <p:spPr bwMode="auto">
          <a:xfrm>
            <a:off x="2241550"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84" name="Line 744"/>
          <p:cNvSpPr>
            <a:spLocks noChangeShapeType="1"/>
          </p:cNvSpPr>
          <p:nvPr/>
        </p:nvSpPr>
        <p:spPr bwMode="auto">
          <a:xfrm>
            <a:off x="2316163"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85" name="Line 745"/>
          <p:cNvSpPr>
            <a:spLocks noChangeShapeType="1"/>
          </p:cNvSpPr>
          <p:nvPr/>
        </p:nvSpPr>
        <p:spPr bwMode="auto">
          <a:xfrm>
            <a:off x="2392363"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86" name="Line 746"/>
          <p:cNvSpPr>
            <a:spLocks noChangeShapeType="1"/>
          </p:cNvSpPr>
          <p:nvPr/>
        </p:nvSpPr>
        <p:spPr bwMode="auto">
          <a:xfrm>
            <a:off x="2466975"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87" name="Line 747"/>
          <p:cNvSpPr>
            <a:spLocks noChangeShapeType="1"/>
          </p:cNvSpPr>
          <p:nvPr/>
        </p:nvSpPr>
        <p:spPr bwMode="auto">
          <a:xfrm>
            <a:off x="2543175"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88" name="Line 748"/>
          <p:cNvSpPr>
            <a:spLocks noChangeShapeType="1"/>
          </p:cNvSpPr>
          <p:nvPr/>
        </p:nvSpPr>
        <p:spPr bwMode="auto">
          <a:xfrm>
            <a:off x="2617788"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89" name="Line 749"/>
          <p:cNvSpPr>
            <a:spLocks noChangeShapeType="1"/>
          </p:cNvSpPr>
          <p:nvPr/>
        </p:nvSpPr>
        <p:spPr bwMode="auto">
          <a:xfrm>
            <a:off x="2693988"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90" name="Line 750"/>
          <p:cNvSpPr>
            <a:spLocks noChangeShapeType="1"/>
          </p:cNvSpPr>
          <p:nvPr/>
        </p:nvSpPr>
        <p:spPr bwMode="auto">
          <a:xfrm>
            <a:off x="2768600"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91" name="Line 751"/>
          <p:cNvSpPr>
            <a:spLocks noChangeShapeType="1"/>
          </p:cNvSpPr>
          <p:nvPr/>
        </p:nvSpPr>
        <p:spPr bwMode="auto">
          <a:xfrm>
            <a:off x="2844800"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92" name="Line 752"/>
          <p:cNvSpPr>
            <a:spLocks noChangeShapeType="1"/>
          </p:cNvSpPr>
          <p:nvPr/>
        </p:nvSpPr>
        <p:spPr bwMode="auto">
          <a:xfrm>
            <a:off x="2919413"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93" name="Line 753"/>
          <p:cNvSpPr>
            <a:spLocks noChangeShapeType="1"/>
          </p:cNvSpPr>
          <p:nvPr/>
        </p:nvSpPr>
        <p:spPr bwMode="auto">
          <a:xfrm>
            <a:off x="2995613"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94" name="Line 754"/>
          <p:cNvSpPr>
            <a:spLocks noChangeShapeType="1"/>
          </p:cNvSpPr>
          <p:nvPr/>
        </p:nvSpPr>
        <p:spPr bwMode="auto">
          <a:xfrm>
            <a:off x="3070225"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95" name="Line 755"/>
          <p:cNvSpPr>
            <a:spLocks noChangeShapeType="1"/>
          </p:cNvSpPr>
          <p:nvPr/>
        </p:nvSpPr>
        <p:spPr bwMode="auto">
          <a:xfrm>
            <a:off x="3146425"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96" name="Line 756"/>
          <p:cNvSpPr>
            <a:spLocks noChangeShapeType="1"/>
          </p:cNvSpPr>
          <p:nvPr/>
        </p:nvSpPr>
        <p:spPr bwMode="auto">
          <a:xfrm>
            <a:off x="3221038"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97" name="Line 757"/>
          <p:cNvSpPr>
            <a:spLocks noChangeShapeType="1"/>
          </p:cNvSpPr>
          <p:nvPr/>
        </p:nvSpPr>
        <p:spPr bwMode="auto">
          <a:xfrm>
            <a:off x="3297238"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98" name="Line 758"/>
          <p:cNvSpPr>
            <a:spLocks noChangeShapeType="1"/>
          </p:cNvSpPr>
          <p:nvPr/>
        </p:nvSpPr>
        <p:spPr bwMode="auto">
          <a:xfrm>
            <a:off x="3371850"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8999" name="Line 759"/>
          <p:cNvSpPr>
            <a:spLocks noChangeShapeType="1"/>
          </p:cNvSpPr>
          <p:nvPr/>
        </p:nvSpPr>
        <p:spPr bwMode="auto">
          <a:xfrm>
            <a:off x="3448050"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00" name="Line 760"/>
          <p:cNvSpPr>
            <a:spLocks noChangeShapeType="1"/>
          </p:cNvSpPr>
          <p:nvPr/>
        </p:nvSpPr>
        <p:spPr bwMode="auto">
          <a:xfrm>
            <a:off x="3522663"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01" name="Line 761"/>
          <p:cNvSpPr>
            <a:spLocks noChangeShapeType="1"/>
          </p:cNvSpPr>
          <p:nvPr/>
        </p:nvSpPr>
        <p:spPr bwMode="auto">
          <a:xfrm>
            <a:off x="3598863" y="238442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02" name="Line 762"/>
          <p:cNvSpPr>
            <a:spLocks noChangeShapeType="1"/>
          </p:cNvSpPr>
          <p:nvPr/>
        </p:nvSpPr>
        <p:spPr bwMode="auto">
          <a:xfrm>
            <a:off x="3673475"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03" name="Line 763"/>
          <p:cNvSpPr>
            <a:spLocks noChangeShapeType="1"/>
          </p:cNvSpPr>
          <p:nvPr/>
        </p:nvSpPr>
        <p:spPr bwMode="auto">
          <a:xfrm>
            <a:off x="3749675" y="238442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04" name="Line 764"/>
          <p:cNvSpPr>
            <a:spLocks noChangeShapeType="1"/>
          </p:cNvSpPr>
          <p:nvPr/>
        </p:nvSpPr>
        <p:spPr bwMode="auto">
          <a:xfrm>
            <a:off x="3824288"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05" name="Line 765"/>
          <p:cNvSpPr>
            <a:spLocks noChangeShapeType="1"/>
          </p:cNvSpPr>
          <p:nvPr/>
        </p:nvSpPr>
        <p:spPr bwMode="auto">
          <a:xfrm>
            <a:off x="3900488" y="238442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06" name="Line 766"/>
          <p:cNvSpPr>
            <a:spLocks noChangeShapeType="1"/>
          </p:cNvSpPr>
          <p:nvPr/>
        </p:nvSpPr>
        <p:spPr bwMode="auto">
          <a:xfrm>
            <a:off x="3975100"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07" name="Line 767"/>
          <p:cNvSpPr>
            <a:spLocks noChangeShapeType="1"/>
          </p:cNvSpPr>
          <p:nvPr/>
        </p:nvSpPr>
        <p:spPr bwMode="auto">
          <a:xfrm>
            <a:off x="4051300" y="238442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08" name="Line 768"/>
          <p:cNvSpPr>
            <a:spLocks noChangeShapeType="1"/>
          </p:cNvSpPr>
          <p:nvPr/>
        </p:nvSpPr>
        <p:spPr bwMode="auto">
          <a:xfrm>
            <a:off x="4125913"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09" name="Line 769"/>
          <p:cNvSpPr>
            <a:spLocks noChangeShapeType="1"/>
          </p:cNvSpPr>
          <p:nvPr/>
        </p:nvSpPr>
        <p:spPr bwMode="auto">
          <a:xfrm>
            <a:off x="4202113" y="238442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10" name="Line 770"/>
          <p:cNvSpPr>
            <a:spLocks noChangeShapeType="1"/>
          </p:cNvSpPr>
          <p:nvPr/>
        </p:nvSpPr>
        <p:spPr bwMode="auto">
          <a:xfrm>
            <a:off x="4276725"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11" name="Line 771"/>
          <p:cNvSpPr>
            <a:spLocks noChangeShapeType="1"/>
          </p:cNvSpPr>
          <p:nvPr/>
        </p:nvSpPr>
        <p:spPr bwMode="auto">
          <a:xfrm>
            <a:off x="4352925" y="238442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12" name="Line 772"/>
          <p:cNvSpPr>
            <a:spLocks noChangeShapeType="1"/>
          </p:cNvSpPr>
          <p:nvPr/>
        </p:nvSpPr>
        <p:spPr bwMode="auto">
          <a:xfrm>
            <a:off x="4427538"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13" name="Line 773"/>
          <p:cNvSpPr>
            <a:spLocks noChangeShapeType="1"/>
          </p:cNvSpPr>
          <p:nvPr/>
        </p:nvSpPr>
        <p:spPr bwMode="auto">
          <a:xfrm>
            <a:off x="4503738" y="238442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14" name="Line 774"/>
          <p:cNvSpPr>
            <a:spLocks noChangeShapeType="1"/>
          </p:cNvSpPr>
          <p:nvPr/>
        </p:nvSpPr>
        <p:spPr bwMode="auto">
          <a:xfrm>
            <a:off x="4578350"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15" name="Line 775"/>
          <p:cNvSpPr>
            <a:spLocks noChangeShapeType="1"/>
          </p:cNvSpPr>
          <p:nvPr/>
        </p:nvSpPr>
        <p:spPr bwMode="auto">
          <a:xfrm>
            <a:off x="4654550" y="238442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16" name="Line 776"/>
          <p:cNvSpPr>
            <a:spLocks noChangeShapeType="1"/>
          </p:cNvSpPr>
          <p:nvPr/>
        </p:nvSpPr>
        <p:spPr bwMode="auto">
          <a:xfrm>
            <a:off x="4729163"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17" name="Line 777"/>
          <p:cNvSpPr>
            <a:spLocks noChangeShapeType="1"/>
          </p:cNvSpPr>
          <p:nvPr/>
        </p:nvSpPr>
        <p:spPr bwMode="auto">
          <a:xfrm>
            <a:off x="4805363" y="238442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18" name="Line 778"/>
          <p:cNvSpPr>
            <a:spLocks noChangeShapeType="1"/>
          </p:cNvSpPr>
          <p:nvPr/>
        </p:nvSpPr>
        <p:spPr bwMode="auto">
          <a:xfrm>
            <a:off x="4879975"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19" name="Line 779"/>
          <p:cNvSpPr>
            <a:spLocks noChangeShapeType="1"/>
          </p:cNvSpPr>
          <p:nvPr/>
        </p:nvSpPr>
        <p:spPr bwMode="auto">
          <a:xfrm>
            <a:off x="4956175" y="238442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20" name="Line 780"/>
          <p:cNvSpPr>
            <a:spLocks noChangeShapeType="1"/>
          </p:cNvSpPr>
          <p:nvPr/>
        </p:nvSpPr>
        <p:spPr bwMode="auto">
          <a:xfrm>
            <a:off x="5030788"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21" name="Line 781"/>
          <p:cNvSpPr>
            <a:spLocks noChangeShapeType="1"/>
          </p:cNvSpPr>
          <p:nvPr/>
        </p:nvSpPr>
        <p:spPr bwMode="auto">
          <a:xfrm>
            <a:off x="5106988" y="238442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22" name="Line 782"/>
          <p:cNvSpPr>
            <a:spLocks noChangeShapeType="1"/>
          </p:cNvSpPr>
          <p:nvPr/>
        </p:nvSpPr>
        <p:spPr bwMode="auto">
          <a:xfrm>
            <a:off x="5181600"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23" name="Line 783"/>
          <p:cNvSpPr>
            <a:spLocks noChangeShapeType="1"/>
          </p:cNvSpPr>
          <p:nvPr/>
        </p:nvSpPr>
        <p:spPr bwMode="auto">
          <a:xfrm>
            <a:off x="5257800" y="238442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24" name="Line 784"/>
          <p:cNvSpPr>
            <a:spLocks noChangeShapeType="1"/>
          </p:cNvSpPr>
          <p:nvPr/>
        </p:nvSpPr>
        <p:spPr bwMode="auto">
          <a:xfrm>
            <a:off x="5332413"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25" name="Line 785"/>
          <p:cNvSpPr>
            <a:spLocks noChangeShapeType="1"/>
          </p:cNvSpPr>
          <p:nvPr/>
        </p:nvSpPr>
        <p:spPr bwMode="auto">
          <a:xfrm>
            <a:off x="5408613" y="2384425"/>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26" name="Line 786"/>
          <p:cNvSpPr>
            <a:spLocks noChangeShapeType="1"/>
          </p:cNvSpPr>
          <p:nvPr/>
        </p:nvSpPr>
        <p:spPr bwMode="auto">
          <a:xfrm>
            <a:off x="5483225"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27" name="Line 787"/>
          <p:cNvSpPr>
            <a:spLocks noChangeShapeType="1"/>
          </p:cNvSpPr>
          <p:nvPr/>
        </p:nvSpPr>
        <p:spPr bwMode="auto">
          <a:xfrm>
            <a:off x="5559425" y="2384425"/>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28" name="Line 788"/>
          <p:cNvSpPr>
            <a:spLocks noChangeShapeType="1"/>
          </p:cNvSpPr>
          <p:nvPr/>
        </p:nvSpPr>
        <p:spPr bwMode="auto">
          <a:xfrm>
            <a:off x="5634038"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29" name="Line 789"/>
          <p:cNvSpPr>
            <a:spLocks noChangeShapeType="1"/>
          </p:cNvSpPr>
          <p:nvPr/>
        </p:nvSpPr>
        <p:spPr bwMode="auto">
          <a:xfrm>
            <a:off x="5708650"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30" name="Line 790"/>
          <p:cNvSpPr>
            <a:spLocks noChangeShapeType="1"/>
          </p:cNvSpPr>
          <p:nvPr/>
        </p:nvSpPr>
        <p:spPr bwMode="auto">
          <a:xfrm>
            <a:off x="5784850"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31" name="Line 791"/>
          <p:cNvSpPr>
            <a:spLocks noChangeShapeType="1"/>
          </p:cNvSpPr>
          <p:nvPr/>
        </p:nvSpPr>
        <p:spPr bwMode="auto">
          <a:xfrm>
            <a:off x="5859463"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32" name="Line 792"/>
          <p:cNvSpPr>
            <a:spLocks noChangeShapeType="1"/>
          </p:cNvSpPr>
          <p:nvPr/>
        </p:nvSpPr>
        <p:spPr bwMode="auto">
          <a:xfrm>
            <a:off x="5935663"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33" name="Line 793"/>
          <p:cNvSpPr>
            <a:spLocks noChangeShapeType="1"/>
          </p:cNvSpPr>
          <p:nvPr/>
        </p:nvSpPr>
        <p:spPr bwMode="auto">
          <a:xfrm>
            <a:off x="6010275"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34" name="Line 794"/>
          <p:cNvSpPr>
            <a:spLocks noChangeShapeType="1"/>
          </p:cNvSpPr>
          <p:nvPr/>
        </p:nvSpPr>
        <p:spPr bwMode="auto">
          <a:xfrm>
            <a:off x="6086475"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35" name="Line 795"/>
          <p:cNvSpPr>
            <a:spLocks noChangeShapeType="1"/>
          </p:cNvSpPr>
          <p:nvPr/>
        </p:nvSpPr>
        <p:spPr bwMode="auto">
          <a:xfrm>
            <a:off x="6161088"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36" name="Line 796"/>
          <p:cNvSpPr>
            <a:spLocks noChangeShapeType="1"/>
          </p:cNvSpPr>
          <p:nvPr/>
        </p:nvSpPr>
        <p:spPr bwMode="auto">
          <a:xfrm>
            <a:off x="6237288"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37" name="Line 797"/>
          <p:cNvSpPr>
            <a:spLocks noChangeShapeType="1"/>
          </p:cNvSpPr>
          <p:nvPr/>
        </p:nvSpPr>
        <p:spPr bwMode="auto">
          <a:xfrm>
            <a:off x="6311900"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38" name="Line 798"/>
          <p:cNvSpPr>
            <a:spLocks noChangeShapeType="1"/>
          </p:cNvSpPr>
          <p:nvPr/>
        </p:nvSpPr>
        <p:spPr bwMode="auto">
          <a:xfrm>
            <a:off x="6388100"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39" name="Line 799"/>
          <p:cNvSpPr>
            <a:spLocks noChangeShapeType="1"/>
          </p:cNvSpPr>
          <p:nvPr/>
        </p:nvSpPr>
        <p:spPr bwMode="auto">
          <a:xfrm>
            <a:off x="6462713"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40" name="Line 800"/>
          <p:cNvSpPr>
            <a:spLocks noChangeShapeType="1"/>
          </p:cNvSpPr>
          <p:nvPr/>
        </p:nvSpPr>
        <p:spPr bwMode="auto">
          <a:xfrm>
            <a:off x="6538913"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41" name="Line 801"/>
          <p:cNvSpPr>
            <a:spLocks noChangeShapeType="1"/>
          </p:cNvSpPr>
          <p:nvPr/>
        </p:nvSpPr>
        <p:spPr bwMode="auto">
          <a:xfrm>
            <a:off x="6613525"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42" name="Line 802"/>
          <p:cNvSpPr>
            <a:spLocks noChangeShapeType="1"/>
          </p:cNvSpPr>
          <p:nvPr/>
        </p:nvSpPr>
        <p:spPr bwMode="auto">
          <a:xfrm>
            <a:off x="6689725"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43" name="Line 803"/>
          <p:cNvSpPr>
            <a:spLocks noChangeShapeType="1"/>
          </p:cNvSpPr>
          <p:nvPr/>
        </p:nvSpPr>
        <p:spPr bwMode="auto">
          <a:xfrm>
            <a:off x="6764338"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44" name="Line 804"/>
          <p:cNvSpPr>
            <a:spLocks noChangeShapeType="1"/>
          </p:cNvSpPr>
          <p:nvPr/>
        </p:nvSpPr>
        <p:spPr bwMode="auto">
          <a:xfrm>
            <a:off x="6840538"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45" name="Line 805"/>
          <p:cNvSpPr>
            <a:spLocks noChangeShapeType="1"/>
          </p:cNvSpPr>
          <p:nvPr/>
        </p:nvSpPr>
        <p:spPr bwMode="auto">
          <a:xfrm>
            <a:off x="6915150"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46" name="Line 806"/>
          <p:cNvSpPr>
            <a:spLocks noChangeShapeType="1"/>
          </p:cNvSpPr>
          <p:nvPr/>
        </p:nvSpPr>
        <p:spPr bwMode="auto">
          <a:xfrm>
            <a:off x="6991350"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47" name="Line 807"/>
          <p:cNvSpPr>
            <a:spLocks noChangeShapeType="1"/>
          </p:cNvSpPr>
          <p:nvPr/>
        </p:nvSpPr>
        <p:spPr bwMode="auto">
          <a:xfrm>
            <a:off x="7065963"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48" name="Line 808"/>
          <p:cNvSpPr>
            <a:spLocks noChangeShapeType="1"/>
          </p:cNvSpPr>
          <p:nvPr/>
        </p:nvSpPr>
        <p:spPr bwMode="auto">
          <a:xfrm>
            <a:off x="7142163"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49" name="Line 809"/>
          <p:cNvSpPr>
            <a:spLocks noChangeShapeType="1"/>
          </p:cNvSpPr>
          <p:nvPr/>
        </p:nvSpPr>
        <p:spPr bwMode="auto">
          <a:xfrm>
            <a:off x="7216775"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50" name="Line 810"/>
          <p:cNvSpPr>
            <a:spLocks noChangeShapeType="1"/>
          </p:cNvSpPr>
          <p:nvPr/>
        </p:nvSpPr>
        <p:spPr bwMode="auto">
          <a:xfrm>
            <a:off x="7292975"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51" name="Line 811"/>
          <p:cNvSpPr>
            <a:spLocks noChangeShapeType="1"/>
          </p:cNvSpPr>
          <p:nvPr/>
        </p:nvSpPr>
        <p:spPr bwMode="auto">
          <a:xfrm>
            <a:off x="7367588"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52" name="Line 812"/>
          <p:cNvSpPr>
            <a:spLocks noChangeShapeType="1"/>
          </p:cNvSpPr>
          <p:nvPr/>
        </p:nvSpPr>
        <p:spPr bwMode="auto">
          <a:xfrm>
            <a:off x="7443788"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53" name="Line 813"/>
          <p:cNvSpPr>
            <a:spLocks noChangeShapeType="1"/>
          </p:cNvSpPr>
          <p:nvPr/>
        </p:nvSpPr>
        <p:spPr bwMode="auto">
          <a:xfrm>
            <a:off x="7518400"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54" name="Line 814"/>
          <p:cNvSpPr>
            <a:spLocks noChangeShapeType="1"/>
          </p:cNvSpPr>
          <p:nvPr/>
        </p:nvSpPr>
        <p:spPr bwMode="auto">
          <a:xfrm>
            <a:off x="7594600"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55" name="Line 815"/>
          <p:cNvSpPr>
            <a:spLocks noChangeShapeType="1"/>
          </p:cNvSpPr>
          <p:nvPr/>
        </p:nvSpPr>
        <p:spPr bwMode="auto">
          <a:xfrm>
            <a:off x="7669213"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56" name="Line 816"/>
          <p:cNvSpPr>
            <a:spLocks noChangeShapeType="1"/>
          </p:cNvSpPr>
          <p:nvPr/>
        </p:nvSpPr>
        <p:spPr bwMode="auto">
          <a:xfrm>
            <a:off x="7745413"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57" name="Line 817"/>
          <p:cNvSpPr>
            <a:spLocks noChangeShapeType="1"/>
          </p:cNvSpPr>
          <p:nvPr/>
        </p:nvSpPr>
        <p:spPr bwMode="auto">
          <a:xfrm>
            <a:off x="7820025"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58" name="Line 818"/>
          <p:cNvSpPr>
            <a:spLocks noChangeShapeType="1"/>
          </p:cNvSpPr>
          <p:nvPr/>
        </p:nvSpPr>
        <p:spPr bwMode="auto">
          <a:xfrm>
            <a:off x="7896225"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59" name="Line 819"/>
          <p:cNvSpPr>
            <a:spLocks noChangeShapeType="1"/>
          </p:cNvSpPr>
          <p:nvPr/>
        </p:nvSpPr>
        <p:spPr bwMode="auto">
          <a:xfrm>
            <a:off x="7970838"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60" name="Line 820"/>
          <p:cNvSpPr>
            <a:spLocks noChangeShapeType="1"/>
          </p:cNvSpPr>
          <p:nvPr/>
        </p:nvSpPr>
        <p:spPr bwMode="auto">
          <a:xfrm>
            <a:off x="8047038"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61" name="Line 821"/>
          <p:cNvSpPr>
            <a:spLocks noChangeShapeType="1"/>
          </p:cNvSpPr>
          <p:nvPr/>
        </p:nvSpPr>
        <p:spPr bwMode="auto">
          <a:xfrm>
            <a:off x="8121650"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62" name="Line 822"/>
          <p:cNvSpPr>
            <a:spLocks noChangeShapeType="1"/>
          </p:cNvSpPr>
          <p:nvPr/>
        </p:nvSpPr>
        <p:spPr bwMode="auto">
          <a:xfrm>
            <a:off x="8197850" y="2384425"/>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63" name="Line 823"/>
          <p:cNvSpPr>
            <a:spLocks noChangeShapeType="1"/>
          </p:cNvSpPr>
          <p:nvPr/>
        </p:nvSpPr>
        <p:spPr bwMode="auto">
          <a:xfrm>
            <a:off x="1411288"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64" name="Line 824"/>
          <p:cNvSpPr>
            <a:spLocks noChangeShapeType="1"/>
          </p:cNvSpPr>
          <p:nvPr/>
        </p:nvSpPr>
        <p:spPr bwMode="auto">
          <a:xfrm>
            <a:off x="1487488"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65" name="Line 825"/>
          <p:cNvSpPr>
            <a:spLocks noChangeShapeType="1"/>
          </p:cNvSpPr>
          <p:nvPr/>
        </p:nvSpPr>
        <p:spPr bwMode="auto">
          <a:xfrm>
            <a:off x="1562100"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66" name="Line 826"/>
          <p:cNvSpPr>
            <a:spLocks noChangeShapeType="1"/>
          </p:cNvSpPr>
          <p:nvPr/>
        </p:nvSpPr>
        <p:spPr bwMode="auto">
          <a:xfrm>
            <a:off x="1638300"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67" name="Line 827"/>
          <p:cNvSpPr>
            <a:spLocks noChangeShapeType="1"/>
          </p:cNvSpPr>
          <p:nvPr/>
        </p:nvSpPr>
        <p:spPr bwMode="auto">
          <a:xfrm>
            <a:off x="1712913"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68" name="Line 828"/>
          <p:cNvSpPr>
            <a:spLocks noChangeShapeType="1"/>
          </p:cNvSpPr>
          <p:nvPr/>
        </p:nvSpPr>
        <p:spPr bwMode="auto">
          <a:xfrm>
            <a:off x="1789113"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69" name="Line 829"/>
          <p:cNvSpPr>
            <a:spLocks noChangeShapeType="1"/>
          </p:cNvSpPr>
          <p:nvPr/>
        </p:nvSpPr>
        <p:spPr bwMode="auto">
          <a:xfrm>
            <a:off x="1863725"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70" name="Line 830"/>
          <p:cNvSpPr>
            <a:spLocks noChangeShapeType="1"/>
          </p:cNvSpPr>
          <p:nvPr/>
        </p:nvSpPr>
        <p:spPr bwMode="auto">
          <a:xfrm>
            <a:off x="1939925"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71" name="Line 831"/>
          <p:cNvSpPr>
            <a:spLocks noChangeShapeType="1"/>
          </p:cNvSpPr>
          <p:nvPr/>
        </p:nvSpPr>
        <p:spPr bwMode="auto">
          <a:xfrm>
            <a:off x="2014538"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72" name="Line 832"/>
          <p:cNvSpPr>
            <a:spLocks noChangeShapeType="1"/>
          </p:cNvSpPr>
          <p:nvPr/>
        </p:nvSpPr>
        <p:spPr bwMode="auto">
          <a:xfrm>
            <a:off x="2090738"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73" name="Line 833"/>
          <p:cNvSpPr>
            <a:spLocks noChangeShapeType="1"/>
          </p:cNvSpPr>
          <p:nvPr/>
        </p:nvSpPr>
        <p:spPr bwMode="auto">
          <a:xfrm>
            <a:off x="2165350"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74" name="Line 834"/>
          <p:cNvSpPr>
            <a:spLocks noChangeShapeType="1"/>
          </p:cNvSpPr>
          <p:nvPr/>
        </p:nvSpPr>
        <p:spPr bwMode="auto">
          <a:xfrm>
            <a:off x="2241550"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75" name="Line 835"/>
          <p:cNvSpPr>
            <a:spLocks noChangeShapeType="1"/>
          </p:cNvSpPr>
          <p:nvPr/>
        </p:nvSpPr>
        <p:spPr bwMode="auto">
          <a:xfrm>
            <a:off x="2316163"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76" name="Line 836"/>
          <p:cNvSpPr>
            <a:spLocks noChangeShapeType="1"/>
          </p:cNvSpPr>
          <p:nvPr/>
        </p:nvSpPr>
        <p:spPr bwMode="auto">
          <a:xfrm>
            <a:off x="2392363"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77" name="Line 837"/>
          <p:cNvSpPr>
            <a:spLocks noChangeShapeType="1"/>
          </p:cNvSpPr>
          <p:nvPr/>
        </p:nvSpPr>
        <p:spPr bwMode="auto">
          <a:xfrm>
            <a:off x="2466975"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78" name="Line 838"/>
          <p:cNvSpPr>
            <a:spLocks noChangeShapeType="1"/>
          </p:cNvSpPr>
          <p:nvPr/>
        </p:nvSpPr>
        <p:spPr bwMode="auto">
          <a:xfrm>
            <a:off x="2543175"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79" name="Line 839"/>
          <p:cNvSpPr>
            <a:spLocks noChangeShapeType="1"/>
          </p:cNvSpPr>
          <p:nvPr/>
        </p:nvSpPr>
        <p:spPr bwMode="auto">
          <a:xfrm>
            <a:off x="2617788"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80" name="Line 840"/>
          <p:cNvSpPr>
            <a:spLocks noChangeShapeType="1"/>
          </p:cNvSpPr>
          <p:nvPr/>
        </p:nvSpPr>
        <p:spPr bwMode="auto">
          <a:xfrm>
            <a:off x="2693988"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81" name="Line 841"/>
          <p:cNvSpPr>
            <a:spLocks noChangeShapeType="1"/>
          </p:cNvSpPr>
          <p:nvPr/>
        </p:nvSpPr>
        <p:spPr bwMode="auto">
          <a:xfrm>
            <a:off x="2768600"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82" name="Line 842"/>
          <p:cNvSpPr>
            <a:spLocks noChangeShapeType="1"/>
          </p:cNvSpPr>
          <p:nvPr/>
        </p:nvSpPr>
        <p:spPr bwMode="auto">
          <a:xfrm>
            <a:off x="2844800"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83" name="Line 843"/>
          <p:cNvSpPr>
            <a:spLocks noChangeShapeType="1"/>
          </p:cNvSpPr>
          <p:nvPr/>
        </p:nvSpPr>
        <p:spPr bwMode="auto">
          <a:xfrm>
            <a:off x="2919413"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84" name="Line 844"/>
          <p:cNvSpPr>
            <a:spLocks noChangeShapeType="1"/>
          </p:cNvSpPr>
          <p:nvPr/>
        </p:nvSpPr>
        <p:spPr bwMode="auto">
          <a:xfrm>
            <a:off x="2995613"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85" name="Line 845"/>
          <p:cNvSpPr>
            <a:spLocks noChangeShapeType="1"/>
          </p:cNvSpPr>
          <p:nvPr/>
        </p:nvSpPr>
        <p:spPr bwMode="auto">
          <a:xfrm>
            <a:off x="3070225"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86" name="Line 846"/>
          <p:cNvSpPr>
            <a:spLocks noChangeShapeType="1"/>
          </p:cNvSpPr>
          <p:nvPr/>
        </p:nvSpPr>
        <p:spPr bwMode="auto">
          <a:xfrm>
            <a:off x="3146425"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87" name="Line 847"/>
          <p:cNvSpPr>
            <a:spLocks noChangeShapeType="1"/>
          </p:cNvSpPr>
          <p:nvPr/>
        </p:nvSpPr>
        <p:spPr bwMode="auto">
          <a:xfrm>
            <a:off x="3221038"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88" name="Line 848"/>
          <p:cNvSpPr>
            <a:spLocks noChangeShapeType="1"/>
          </p:cNvSpPr>
          <p:nvPr/>
        </p:nvSpPr>
        <p:spPr bwMode="auto">
          <a:xfrm>
            <a:off x="3297238"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89" name="Line 849"/>
          <p:cNvSpPr>
            <a:spLocks noChangeShapeType="1"/>
          </p:cNvSpPr>
          <p:nvPr/>
        </p:nvSpPr>
        <p:spPr bwMode="auto">
          <a:xfrm>
            <a:off x="3371850"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90" name="Line 850"/>
          <p:cNvSpPr>
            <a:spLocks noChangeShapeType="1"/>
          </p:cNvSpPr>
          <p:nvPr/>
        </p:nvSpPr>
        <p:spPr bwMode="auto">
          <a:xfrm>
            <a:off x="3448050"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91" name="Line 851"/>
          <p:cNvSpPr>
            <a:spLocks noChangeShapeType="1"/>
          </p:cNvSpPr>
          <p:nvPr/>
        </p:nvSpPr>
        <p:spPr bwMode="auto">
          <a:xfrm>
            <a:off x="3522663"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92" name="Line 852"/>
          <p:cNvSpPr>
            <a:spLocks noChangeShapeType="1"/>
          </p:cNvSpPr>
          <p:nvPr/>
        </p:nvSpPr>
        <p:spPr bwMode="auto">
          <a:xfrm>
            <a:off x="3598863" y="207010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93" name="Line 853"/>
          <p:cNvSpPr>
            <a:spLocks noChangeShapeType="1"/>
          </p:cNvSpPr>
          <p:nvPr/>
        </p:nvSpPr>
        <p:spPr bwMode="auto">
          <a:xfrm>
            <a:off x="3673475"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94" name="Line 854"/>
          <p:cNvSpPr>
            <a:spLocks noChangeShapeType="1"/>
          </p:cNvSpPr>
          <p:nvPr/>
        </p:nvSpPr>
        <p:spPr bwMode="auto">
          <a:xfrm>
            <a:off x="3749675" y="207010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95" name="Line 855"/>
          <p:cNvSpPr>
            <a:spLocks noChangeShapeType="1"/>
          </p:cNvSpPr>
          <p:nvPr/>
        </p:nvSpPr>
        <p:spPr bwMode="auto">
          <a:xfrm>
            <a:off x="3824288"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96" name="Line 856"/>
          <p:cNvSpPr>
            <a:spLocks noChangeShapeType="1"/>
          </p:cNvSpPr>
          <p:nvPr/>
        </p:nvSpPr>
        <p:spPr bwMode="auto">
          <a:xfrm>
            <a:off x="3900488" y="207010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97" name="Line 857"/>
          <p:cNvSpPr>
            <a:spLocks noChangeShapeType="1"/>
          </p:cNvSpPr>
          <p:nvPr/>
        </p:nvSpPr>
        <p:spPr bwMode="auto">
          <a:xfrm>
            <a:off x="3975100"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98" name="Line 858"/>
          <p:cNvSpPr>
            <a:spLocks noChangeShapeType="1"/>
          </p:cNvSpPr>
          <p:nvPr/>
        </p:nvSpPr>
        <p:spPr bwMode="auto">
          <a:xfrm>
            <a:off x="4051300" y="207010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099" name="Line 859"/>
          <p:cNvSpPr>
            <a:spLocks noChangeShapeType="1"/>
          </p:cNvSpPr>
          <p:nvPr/>
        </p:nvSpPr>
        <p:spPr bwMode="auto">
          <a:xfrm>
            <a:off x="4125913"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00" name="Line 860"/>
          <p:cNvSpPr>
            <a:spLocks noChangeShapeType="1"/>
          </p:cNvSpPr>
          <p:nvPr/>
        </p:nvSpPr>
        <p:spPr bwMode="auto">
          <a:xfrm>
            <a:off x="4202113" y="207010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01" name="Line 861"/>
          <p:cNvSpPr>
            <a:spLocks noChangeShapeType="1"/>
          </p:cNvSpPr>
          <p:nvPr/>
        </p:nvSpPr>
        <p:spPr bwMode="auto">
          <a:xfrm>
            <a:off x="4276725"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02" name="Line 862"/>
          <p:cNvSpPr>
            <a:spLocks noChangeShapeType="1"/>
          </p:cNvSpPr>
          <p:nvPr/>
        </p:nvSpPr>
        <p:spPr bwMode="auto">
          <a:xfrm>
            <a:off x="4352925" y="207010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03" name="Line 863"/>
          <p:cNvSpPr>
            <a:spLocks noChangeShapeType="1"/>
          </p:cNvSpPr>
          <p:nvPr/>
        </p:nvSpPr>
        <p:spPr bwMode="auto">
          <a:xfrm>
            <a:off x="4427538"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04" name="Line 864"/>
          <p:cNvSpPr>
            <a:spLocks noChangeShapeType="1"/>
          </p:cNvSpPr>
          <p:nvPr/>
        </p:nvSpPr>
        <p:spPr bwMode="auto">
          <a:xfrm>
            <a:off x="4503738" y="207010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05" name="Line 865"/>
          <p:cNvSpPr>
            <a:spLocks noChangeShapeType="1"/>
          </p:cNvSpPr>
          <p:nvPr/>
        </p:nvSpPr>
        <p:spPr bwMode="auto">
          <a:xfrm>
            <a:off x="4578350"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06" name="Line 866"/>
          <p:cNvSpPr>
            <a:spLocks noChangeShapeType="1"/>
          </p:cNvSpPr>
          <p:nvPr/>
        </p:nvSpPr>
        <p:spPr bwMode="auto">
          <a:xfrm>
            <a:off x="4654550" y="207010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07" name="Line 867"/>
          <p:cNvSpPr>
            <a:spLocks noChangeShapeType="1"/>
          </p:cNvSpPr>
          <p:nvPr/>
        </p:nvSpPr>
        <p:spPr bwMode="auto">
          <a:xfrm>
            <a:off x="4729163"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08" name="Line 868"/>
          <p:cNvSpPr>
            <a:spLocks noChangeShapeType="1"/>
          </p:cNvSpPr>
          <p:nvPr/>
        </p:nvSpPr>
        <p:spPr bwMode="auto">
          <a:xfrm>
            <a:off x="4805363" y="207010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09" name="Line 869"/>
          <p:cNvSpPr>
            <a:spLocks noChangeShapeType="1"/>
          </p:cNvSpPr>
          <p:nvPr/>
        </p:nvSpPr>
        <p:spPr bwMode="auto">
          <a:xfrm>
            <a:off x="4879975"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10" name="Line 870"/>
          <p:cNvSpPr>
            <a:spLocks noChangeShapeType="1"/>
          </p:cNvSpPr>
          <p:nvPr/>
        </p:nvSpPr>
        <p:spPr bwMode="auto">
          <a:xfrm>
            <a:off x="4956175" y="207010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11" name="Line 871"/>
          <p:cNvSpPr>
            <a:spLocks noChangeShapeType="1"/>
          </p:cNvSpPr>
          <p:nvPr/>
        </p:nvSpPr>
        <p:spPr bwMode="auto">
          <a:xfrm>
            <a:off x="5030788"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12" name="Line 872"/>
          <p:cNvSpPr>
            <a:spLocks noChangeShapeType="1"/>
          </p:cNvSpPr>
          <p:nvPr/>
        </p:nvSpPr>
        <p:spPr bwMode="auto">
          <a:xfrm>
            <a:off x="5106988" y="207010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13" name="Line 873"/>
          <p:cNvSpPr>
            <a:spLocks noChangeShapeType="1"/>
          </p:cNvSpPr>
          <p:nvPr/>
        </p:nvSpPr>
        <p:spPr bwMode="auto">
          <a:xfrm>
            <a:off x="5181600"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14" name="Line 874"/>
          <p:cNvSpPr>
            <a:spLocks noChangeShapeType="1"/>
          </p:cNvSpPr>
          <p:nvPr/>
        </p:nvSpPr>
        <p:spPr bwMode="auto">
          <a:xfrm>
            <a:off x="5257800" y="207010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15" name="Line 875"/>
          <p:cNvSpPr>
            <a:spLocks noChangeShapeType="1"/>
          </p:cNvSpPr>
          <p:nvPr/>
        </p:nvSpPr>
        <p:spPr bwMode="auto">
          <a:xfrm>
            <a:off x="5332413"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16" name="Line 876"/>
          <p:cNvSpPr>
            <a:spLocks noChangeShapeType="1"/>
          </p:cNvSpPr>
          <p:nvPr/>
        </p:nvSpPr>
        <p:spPr bwMode="auto">
          <a:xfrm>
            <a:off x="5408613" y="2070100"/>
            <a:ext cx="11112"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17" name="Line 877"/>
          <p:cNvSpPr>
            <a:spLocks noChangeShapeType="1"/>
          </p:cNvSpPr>
          <p:nvPr/>
        </p:nvSpPr>
        <p:spPr bwMode="auto">
          <a:xfrm>
            <a:off x="5483225"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18" name="Line 878"/>
          <p:cNvSpPr>
            <a:spLocks noChangeShapeType="1"/>
          </p:cNvSpPr>
          <p:nvPr/>
        </p:nvSpPr>
        <p:spPr bwMode="auto">
          <a:xfrm>
            <a:off x="5559425" y="2070100"/>
            <a:ext cx="111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19" name="Line 879"/>
          <p:cNvSpPr>
            <a:spLocks noChangeShapeType="1"/>
          </p:cNvSpPr>
          <p:nvPr/>
        </p:nvSpPr>
        <p:spPr bwMode="auto">
          <a:xfrm>
            <a:off x="5634038"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20" name="Line 880"/>
          <p:cNvSpPr>
            <a:spLocks noChangeShapeType="1"/>
          </p:cNvSpPr>
          <p:nvPr/>
        </p:nvSpPr>
        <p:spPr bwMode="auto">
          <a:xfrm>
            <a:off x="5708650"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21" name="Line 881"/>
          <p:cNvSpPr>
            <a:spLocks noChangeShapeType="1"/>
          </p:cNvSpPr>
          <p:nvPr/>
        </p:nvSpPr>
        <p:spPr bwMode="auto">
          <a:xfrm>
            <a:off x="5784850"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22" name="Line 882"/>
          <p:cNvSpPr>
            <a:spLocks noChangeShapeType="1"/>
          </p:cNvSpPr>
          <p:nvPr/>
        </p:nvSpPr>
        <p:spPr bwMode="auto">
          <a:xfrm>
            <a:off x="5859463"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23" name="Line 883"/>
          <p:cNvSpPr>
            <a:spLocks noChangeShapeType="1"/>
          </p:cNvSpPr>
          <p:nvPr/>
        </p:nvSpPr>
        <p:spPr bwMode="auto">
          <a:xfrm>
            <a:off x="5935663"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24" name="Line 884"/>
          <p:cNvSpPr>
            <a:spLocks noChangeShapeType="1"/>
          </p:cNvSpPr>
          <p:nvPr/>
        </p:nvSpPr>
        <p:spPr bwMode="auto">
          <a:xfrm>
            <a:off x="6010275"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25" name="Line 885"/>
          <p:cNvSpPr>
            <a:spLocks noChangeShapeType="1"/>
          </p:cNvSpPr>
          <p:nvPr/>
        </p:nvSpPr>
        <p:spPr bwMode="auto">
          <a:xfrm>
            <a:off x="6086475"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26" name="Line 886"/>
          <p:cNvSpPr>
            <a:spLocks noChangeShapeType="1"/>
          </p:cNvSpPr>
          <p:nvPr/>
        </p:nvSpPr>
        <p:spPr bwMode="auto">
          <a:xfrm>
            <a:off x="6161088"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27" name="Line 887"/>
          <p:cNvSpPr>
            <a:spLocks noChangeShapeType="1"/>
          </p:cNvSpPr>
          <p:nvPr/>
        </p:nvSpPr>
        <p:spPr bwMode="auto">
          <a:xfrm>
            <a:off x="6237288"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28" name="Line 888"/>
          <p:cNvSpPr>
            <a:spLocks noChangeShapeType="1"/>
          </p:cNvSpPr>
          <p:nvPr/>
        </p:nvSpPr>
        <p:spPr bwMode="auto">
          <a:xfrm>
            <a:off x="6311900"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29" name="Line 889"/>
          <p:cNvSpPr>
            <a:spLocks noChangeShapeType="1"/>
          </p:cNvSpPr>
          <p:nvPr/>
        </p:nvSpPr>
        <p:spPr bwMode="auto">
          <a:xfrm>
            <a:off x="6388100"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30" name="Line 890"/>
          <p:cNvSpPr>
            <a:spLocks noChangeShapeType="1"/>
          </p:cNvSpPr>
          <p:nvPr/>
        </p:nvSpPr>
        <p:spPr bwMode="auto">
          <a:xfrm>
            <a:off x="6462713"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31" name="Line 891"/>
          <p:cNvSpPr>
            <a:spLocks noChangeShapeType="1"/>
          </p:cNvSpPr>
          <p:nvPr/>
        </p:nvSpPr>
        <p:spPr bwMode="auto">
          <a:xfrm>
            <a:off x="6538913"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32" name="Line 892"/>
          <p:cNvSpPr>
            <a:spLocks noChangeShapeType="1"/>
          </p:cNvSpPr>
          <p:nvPr/>
        </p:nvSpPr>
        <p:spPr bwMode="auto">
          <a:xfrm>
            <a:off x="6613525"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33" name="Line 893"/>
          <p:cNvSpPr>
            <a:spLocks noChangeShapeType="1"/>
          </p:cNvSpPr>
          <p:nvPr/>
        </p:nvSpPr>
        <p:spPr bwMode="auto">
          <a:xfrm>
            <a:off x="6689725"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34" name="Line 894"/>
          <p:cNvSpPr>
            <a:spLocks noChangeShapeType="1"/>
          </p:cNvSpPr>
          <p:nvPr/>
        </p:nvSpPr>
        <p:spPr bwMode="auto">
          <a:xfrm>
            <a:off x="6764338"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35" name="Line 895"/>
          <p:cNvSpPr>
            <a:spLocks noChangeShapeType="1"/>
          </p:cNvSpPr>
          <p:nvPr/>
        </p:nvSpPr>
        <p:spPr bwMode="auto">
          <a:xfrm>
            <a:off x="6840538"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36" name="Line 896"/>
          <p:cNvSpPr>
            <a:spLocks noChangeShapeType="1"/>
          </p:cNvSpPr>
          <p:nvPr/>
        </p:nvSpPr>
        <p:spPr bwMode="auto">
          <a:xfrm>
            <a:off x="6915150"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37" name="Line 897"/>
          <p:cNvSpPr>
            <a:spLocks noChangeShapeType="1"/>
          </p:cNvSpPr>
          <p:nvPr/>
        </p:nvSpPr>
        <p:spPr bwMode="auto">
          <a:xfrm>
            <a:off x="6991350"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38" name="Line 898"/>
          <p:cNvSpPr>
            <a:spLocks noChangeShapeType="1"/>
          </p:cNvSpPr>
          <p:nvPr/>
        </p:nvSpPr>
        <p:spPr bwMode="auto">
          <a:xfrm>
            <a:off x="7065963"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39" name="Line 899"/>
          <p:cNvSpPr>
            <a:spLocks noChangeShapeType="1"/>
          </p:cNvSpPr>
          <p:nvPr/>
        </p:nvSpPr>
        <p:spPr bwMode="auto">
          <a:xfrm>
            <a:off x="7142163"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40" name="Line 900"/>
          <p:cNvSpPr>
            <a:spLocks noChangeShapeType="1"/>
          </p:cNvSpPr>
          <p:nvPr/>
        </p:nvSpPr>
        <p:spPr bwMode="auto">
          <a:xfrm>
            <a:off x="7216775"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41" name="Line 901"/>
          <p:cNvSpPr>
            <a:spLocks noChangeShapeType="1"/>
          </p:cNvSpPr>
          <p:nvPr/>
        </p:nvSpPr>
        <p:spPr bwMode="auto">
          <a:xfrm>
            <a:off x="7292975"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42" name="Line 902"/>
          <p:cNvSpPr>
            <a:spLocks noChangeShapeType="1"/>
          </p:cNvSpPr>
          <p:nvPr/>
        </p:nvSpPr>
        <p:spPr bwMode="auto">
          <a:xfrm>
            <a:off x="7367588"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43" name="Line 903"/>
          <p:cNvSpPr>
            <a:spLocks noChangeShapeType="1"/>
          </p:cNvSpPr>
          <p:nvPr/>
        </p:nvSpPr>
        <p:spPr bwMode="auto">
          <a:xfrm>
            <a:off x="7443788"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44" name="Line 904"/>
          <p:cNvSpPr>
            <a:spLocks noChangeShapeType="1"/>
          </p:cNvSpPr>
          <p:nvPr/>
        </p:nvSpPr>
        <p:spPr bwMode="auto">
          <a:xfrm>
            <a:off x="7518400"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45" name="Line 905"/>
          <p:cNvSpPr>
            <a:spLocks noChangeShapeType="1"/>
          </p:cNvSpPr>
          <p:nvPr/>
        </p:nvSpPr>
        <p:spPr bwMode="auto">
          <a:xfrm>
            <a:off x="7594600"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46" name="Line 906"/>
          <p:cNvSpPr>
            <a:spLocks noChangeShapeType="1"/>
          </p:cNvSpPr>
          <p:nvPr/>
        </p:nvSpPr>
        <p:spPr bwMode="auto">
          <a:xfrm>
            <a:off x="7669213"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47" name="Line 907"/>
          <p:cNvSpPr>
            <a:spLocks noChangeShapeType="1"/>
          </p:cNvSpPr>
          <p:nvPr/>
        </p:nvSpPr>
        <p:spPr bwMode="auto">
          <a:xfrm>
            <a:off x="7745413"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48" name="Line 908"/>
          <p:cNvSpPr>
            <a:spLocks noChangeShapeType="1"/>
          </p:cNvSpPr>
          <p:nvPr/>
        </p:nvSpPr>
        <p:spPr bwMode="auto">
          <a:xfrm>
            <a:off x="7820025"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49" name="Line 909"/>
          <p:cNvSpPr>
            <a:spLocks noChangeShapeType="1"/>
          </p:cNvSpPr>
          <p:nvPr/>
        </p:nvSpPr>
        <p:spPr bwMode="auto">
          <a:xfrm>
            <a:off x="7896225"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50" name="Line 910"/>
          <p:cNvSpPr>
            <a:spLocks noChangeShapeType="1"/>
          </p:cNvSpPr>
          <p:nvPr/>
        </p:nvSpPr>
        <p:spPr bwMode="auto">
          <a:xfrm>
            <a:off x="7970838"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51" name="Line 911"/>
          <p:cNvSpPr>
            <a:spLocks noChangeShapeType="1"/>
          </p:cNvSpPr>
          <p:nvPr/>
        </p:nvSpPr>
        <p:spPr bwMode="auto">
          <a:xfrm>
            <a:off x="8047038"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52" name="Line 912"/>
          <p:cNvSpPr>
            <a:spLocks noChangeShapeType="1"/>
          </p:cNvSpPr>
          <p:nvPr/>
        </p:nvSpPr>
        <p:spPr bwMode="auto">
          <a:xfrm>
            <a:off x="8121650"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53" name="Line 913"/>
          <p:cNvSpPr>
            <a:spLocks noChangeShapeType="1"/>
          </p:cNvSpPr>
          <p:nvPr/>
        </p:nvSpPr>
        <p:spPr bwMode="auto">
          <a:xfrm>
            <a:off x="8197850" y="2070100"/>
            <a:ext cx="12700"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54" name="Rectangle 914"/>
          <p:cNvSpPr>
            <a:spLocks noChangeArrowheads="1"/>
          </p:cNvSpPr>
          <p:nvPr/>
        </p:nvSpPr>
        <p:spPr bwMode="auto">
          <a:xfrm>
            <a:off x="1512888" y="4068763"/>
            <a:ext cx="388937" cy="1143000"/>
          </a:xfrm>
          <a:prstGeom prst="rect">
            <a:avLst/>
          </a:prstGeom>
          <a:solidFill>
            <a:srgbClr val="000000"/>
          </a:solidFill>
          <a:ln w="12700">
            <a:solidFill>
              <a:schemeClr val="tx1"/>
            </a:solidFill>
            <a:miter lim="800000"/>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55" name="Rectangle 915"/>
          <p:cNvSpPr>
            <a:spLocks noChangeArrowheads="1"/>
          </p:cNvSpPr>
          <p:nvPr/>
        </p:nvSpPr>
        <p:spPr bwMode="auto">
          <a:xfrm>
            <a:off x="2139950" y="5200650"/>
            <a:ext cx="390525" cy="11113"/>
          </a:xfrm>
          <a:prstGeom prst="rect">
            <a:avLst/>
          </a:prstGeom>
          <a:solidFill>
            <a:srgbClr val="000000"/>
          </a:solidFill>
          <a:ln w="12700">
            <a:solidFill>
              <a:schemeClr val="tx1"/>
            </a:solidFill>
            <a:miter lim="800000"/>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56" name="Rectangle 916"/>
          <p:cNvSpPr>
            <a:spLocks noChangeArrowheads="1"/>
          </p:cNvSpPr>
          <p:nvPr/>
        </p:nvSpPr>
        <p:spPr bwMode="auto">
          <a:xfrm>
            <a:off x="2755900" y="5137150"/>
            <a:ext cx="390525" cy="74613"/>
          </a:xfrm>
          <a:prstGeom prst="rect">
            <a:avLst/>
          </a:prstGeom>
          <a:solidFill>
            <a:srgbClr val="000000"/>
          </a:solidFill>
          <a:ln w="12700">
            <a:solidFill>
              <a:schemeClr val="tx1"/>
            </a:solidFill>
            <a:miter lim="800000"/>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57" name="Rectangle 917"/>
          <p:cNvSpPr>
            <a:spLocks noChangeArrowheads="1"/>
          </p:cNvSpPr>
          <p:nvPr/>
        </p:nvSpPr>
        <p:spPr bwMode="auto">
          <a:xfrm>
            <a:off x="3384550" y="4860925"/>
            <a:ext cx="388938" cy="350838"/>
          </a:xfrm>
          <a:prstGeom prst="rect">
            <a:avLst/>
          </a:prstGeom>
          <a:solidFill>
            <a:srgbClr val="000000"/>
          </a:solidFill>
          <a:ln w="12700">
            <a:solidFill>
              <a:schemeClr val="tx1"/>
            </a:solidFill>
            <a:miter lim="800000"/>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58" name="Rectangle 918"/>
          <p:cNvSpPr>
            <a:spLocks noChangeArrowheads="1"/>
          </p:cNvSpPr>
          <p:nvPr/>
        </p:nvSpPr>
        <p:spPr bwMode="auto">
          <a:xfrm>
            <a:off x="4000500" y="4470400"/>
            <a:ext cx="388938" cy="741363"/>
          </a:xfrm>
          <a:prstGeom prst="rect">
            <a:avLst/>
          </a:prstGeom>
          <a:solidFill>
            <a:srgbClr val="000000"/>
          </a:solidFill>
          <a:ln w="12700">
            <a:solidFill>
              <a:schemeClr val="tx1"/>
            </a:solidFill>
            <a:miter lim="800000"/>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59" name="Rectangle 919"/>
          <p:cNvSpPr>
            <a:spLocks noChangeArrowheads="1"/>
          </p:cNvSpPr>
          <p:nvPr/>
        </p:nvSpPr>
        <p:spPr bwMode="auto">
          <a:xfrm>
            <a:off x="4629150" y="4759325"/>
            <a:ext cx="388938" cy="452438"/>
          </a:xfrm>
          <a:prstGeom prst="rect">
            <a:avLst/>
          </a:prstGeom>
          <a:solidFill>
            <a:srgbClr val="000000"/>
          </a:solidFill>
          <a:ln w="12700">
            <a:solidFill>
              <a:schemeClr val="tx1"/>
            </a:solidFill>
            <a:miter lim="800000"/>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60" name="Rectangle 920"/>
          <p:cNvSpPr>
            <a:spLocks noChangeArrowheads="1"/>
          </p:cNvSpPr>
          <p:nvPr/>
        </p:nvSpPr>
        <p:spPr bwMode="auto">
          <a:xfrm>
            <a:off x="5245100" y="5049838"/>
            <a:ext cx="388938" cy="161925"/>
          </a:xfrm>
          <a:prstGeom prst="rect">
            <a:avLst/>
          </a:prstGeom>
          <a:solidFill>
            <a:srgbClr val="000000"/>
          </a:solidFill>
          <a:ln w="12700">
            <a:solidFill>
              <a:schemeClr val="tx1"/>
            </a:solidFill>
            <a:miter lim="800000"/>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61" name="Rectangle 921"/>
          <p:cNvSpPr>
            <a:spLocks noChangeArrowheads="1"/>
          </p:cNvSpPr>
          <p:nvPr/>
        </p:nvSpPr>
        <p:spPr bwMode="auto">
          <a:xfrm>
            <a:off x="5859463" y="5175250"/>
            <a:ext cx="390525" cy="36513"/>
          </a:xfrm>
          <a:prstGeom prst="rect">
            <a:avLst/>
          </a:prstGeom>
          <a:solidFill>
            <a:srgbClr val="000000"/>
          </a:solidFill>
          <a:ln w="12700">
            <a:solidFill>
              <a:schemeClr val="tx1"/>
            </a:solidFill>
            <a:miter lim="800000"/>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62" name="Line 922"/>
          <p:cNvSpPr>
            <a:spLocks noChangeShapeType="1"/>
          </p:cNvSpPr>
          <p:nvPr/>
        </p:nvSpPr>
        <p:spPr bwMode="auto">
          <a:xfrm flipV="1">
            <a:off x="1404938" y="2070100"/>
            <a:ext cx="0" cy="3167063"/>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63" name="Line 923"/>
          <p:cNvSpPr>
            <a:spLocks noChangeShapeType="1"/>
          </p:cNvSpPr>
          <p:nvPr/>
        </p:nvSpPr>
        <p:spPr bwMode="auto">
          <a:xfrm>
            <a:off x="1374775" y="5237163"/>
            <a:ext cx="746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64" name="Line 924"/>
          <p:cNvSpPr>
            <a:spLocks noChangeShapeType="1"/>
          </p:cNvSpPr>
          <p:nvPr/>
        </p:nvSpPr>
        <p:spPr bwMode="auto">
          <a:xfrm>
            <a:off x="1374775" y="4922838"/>
            <a:ext cx="746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65" name="Line 925"/>
          <p:cNvSpPr>
            <a:spLocks noChangeShapeType="1"/>
          </p:cNvSpPr>
          <p:nvPr/>
        </p:nvSpPr>
        <p:spPr bwMode="auto">
          <a:xfrm>
            <a:off x="1374775" y="4608513"/>
            <a:ext cx="746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66" name="Line 926"/>
          <p:cNvSpPr>
            <a:spLocks noChangeShapeType="1"/>
          </p:cNvSpPr>
          <p:nvPr/>
        </p:nvSpPr>
        <p:spPr bwMode="auto">
          <a:xfrm>
            <a:off x="1374775" y="4283075"/>
            <a:ext cx="746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67" name="Line 927"/>
          <p:cNvSpPr>
            <a:spLocks noChangeShapeType="1"/>
          </p:cNvSpPr>
          <p:nvPr/>
        </p:nvSpPr>
        <p:spPr bwMode="auto">
          <a:xfrm>
            <a:off x="1374775" y="3968750"/>
            <a:ext cx="746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68" name="Line 928"/>
          <p:cNvSpPr>
            <a:spLocks noChangeShapeType="1"/>
          </p:cNvSpPr>
          <p:nvPr/>
        </p:nvSpPr>
        <p:spPr bwMode="auto">
          <a:xfrm>
            <a:off x="1374775" y="3654425"/>
            <a:ext cx="746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69" name="Line 929"/>
          <p:cNvSpPr>
            <a:spLocks noChangeShapeType="1"/>
          </p:cNvSpPr>
          <p:nvPr/>
        </p:nvSpPr>
        <p:spPr bwMode="auto">
          <a:xfrm>
            <a:off x="1374775" y="3340100"/>
            <a:ext cx="746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70" name="Line 930"/>
          <p:cNvSpPr>
            <a:spLocks noChangeShapeType="1"/>
          </p:cNvSpPr>
          <p:nvPr/>
        </p:nvSpPr>
        <p:spPr bwMode="auto">
          <a:xfrm>
            <a:off x="1374775" y="3025775"/>
            <a:ext cx="746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71" name="Line 931"/>
          <p:cNvSpPr>
            <a:spLocks noChangeShapeType="1"/>
          </p:cNvSpPr>
          <p:nvPr/>
        </p:nvSpPr>
        <p:spPr bwMode="auto">
          <a:xfrm>
            <a:off x="1374775" y="2698750"/>
            <a:ext cx="746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72" name="Line 932"/>
          <p:cNvSpPr>
            <a:spLocks noChangeShapeType="1"/>
          </p:cNvSpPr>
          <p:nvPr/>
        </p:nvSpPr>
        <p:spPr bwMode="auto">
          <a:xfrm>
            <a:off x="1374775" y="2384425"/>
            <a:ext cx="746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73" name="Line 933"/>
          <p:cNvSpPr>
            <a:spLocks noChangeShapeType="1"/>
          </p:cNvSpPr>
          <p:nvPr/>
        </p:nvSpPr>
        <p:spPr bwMode="auto">
          <a:xfrm>
            <a:off x="1374775" y="2070100"/>
            <a:ext cx="74613"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74" name="Line 934"/>
          <p:cNvSpPr>
            <a:spLocks noChangeShapeType="1"/>
          </p:cNvSpPr>
          <p:nvPr/>
        </p:nvSpPr>
        <p:spPr bwMode="auto">
          <a:xfrm>
            <a:off x="1411288" y="5237163"/>
            <a:ext cx="6823075" cy="0"/>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75" name="Line 935"/>
          <p:cNvSpPr>
            <a:spLocks noChangeShapeType="1"/>
          </p:cNvSpPr>
          <p:nvPr/>
        </p:nvSpPr>
        <p:spPr bwMode="auto">
          <a:xfrm flipV="1">
            <a:off x="1404938" y="5187950"/>
            <a:ext cx="0" cy="87313"/>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76" name="Line 936"/>
          <p:cNvSpPr>
            <a:spLocks noChangeShapeType="1"/>
          </p:cNvSpPr>
          <p:nvPr/>
        </p:nvSpPr>
        <p:spPr bwMode="auto">
          <a:xfrm flipV="1">
            <a:off x="2033588" y="5187950"/>
            <a:ext cx="0" cy="87313"/>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77" name="Line 937"/>
          <p:cNvSpPr>
            <a:spLocks noChangeShapeType="1"/>
          </p:cNvSpPr>
          <p:nvPr/>
        </p:nvSpPr>
        <p:spPr bwMode="auto">
          <a:xfrm flipV="1">
            <a:off x="2649538" y="5187950"/>
            <a:ext cx="0" cy="87313"/>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78" name="Line 938"/>
          <p:cNvSpPr>
            <a:spLocks noChangeShapeType="1"/>
          </p:cNvSpPr>
          <p:nvPr/>
        </p:nvSpPr>
        <p:spPr bwMode="auto">
          <a:xfrm flipV="1">
            <a:off x="3265488" y="5187950"/>
            <a:ext cx="0" cy="87313"/>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79" name="Line 939"/>
          <p:cNvSpPr>
            <a:spLocks noChangeShapeType="1"/>
          </p:cNvSpPr>
          <p:nvPr/>
        </p:nvSpPr>
        <p:spPr bwMode="auto">
          <a:xfrm flipV="1">
            <a:off x="3894138" y="5187950"/>
            <a:ext cx="0" cy="87313"/>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80" name="Line 940"/>
          <p:cNvSpPr>
            <a:spLocks noChangeShapeType="1"/>
          </p:cNvSpPr>
          <p:nvPr/>
        </p:nvSpPr>
        <p:spPr bwMode="auto">
          <a:xfrm flipV="1">
            <a:off x="4510088" y="5187950"/>
            <a:ext cx="0" cy="87313"/>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81" name="Line 941"/>
          <p:cNvSpPr>
            <a:spLocks noChangeShapeType="1"/>
          </p:cNvSpPr>
          <p:nvPr/>
        </p:nvSpPr>
        <p:spPr bwMode="auto">
          <a:xfrm flipV="1">
            <a:off x="5137150" y="5187950"/>
            <a:ext cx="0" cy="87313"/>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82" name="Line 942"/>
          <p:cNvSpPr>
            <a:spLocks noChangeShapeType="1"/>
          </p:cNvSpPr>
          <p:nvPr/>
        </p:nvSpPr>
        <p:spPr bwMode="auto">
          <a:xfrm flipV="1">
            <a:off x="5753100" y="5187950"/>
            <a:ext cx="0" cy="87313"/>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83" name="Line 943"/>
          <p:cNvSpPr>
            <a:spLocks noChangeShapeType="1"/>
          </p:cNvSpPr>
          <p:nvPr/>
        </p:nvSpPr>
        <p:spPr bwMode="auto">
          <a:xfrm flipV="1">
            <a:off x="6381750" y="5187950"/>
            <a:ext cx="0" cy="87313"/>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84" name="Line 944"/>
          <p:cNvSpPr>
            <a:spLocks noChangeShapeType="1"/>
          </p:cNvSpPr>
          <p:nvPr/>
        </p:nvSpPr>
        <p:spPr bwMode="auto">
          <a:xfrm flipV="1">
            <a:off x="6997700" y="5187950"/>
            <a:ext cx="0" cy="87313"/>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85" name="Line 945"/>
          <p:cNvSpPr>
            <a:spLocks noChangeShapeType="1"/>
          </p:cNvSpPr>
          <p:nvPr/>
        </p:nvSpPr>
        <p:spPr bwMode="auto">
          <a:xfrm flipV="1">
            <a:off x="7613650" y="5187950"/>
            <a:ext cx="0" cy="87313"/>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86" name="Line 946"/>
          <p:cNvSpPr>
            <a:spLocks noChangeShapeType="1"/>
          </p:cNvSpPr>
          <p:nvPr/>
        </p:nvSpPr>
        <p:spPr bwMode="auto">
          <a:xfrm flipV="1">
            <a:off x="8240713" y="5187950"/>
            <a:ext cx="0" cy="87313"/>
          </a:xfrm>
          <a:prstGeom prst="line">
            <a:avLst/>
          </a:prstGeom>
          <a:noFill/>
          <a:ln w="12700">
            <a:solidFill>
              <a:schemeClr val="tx1"/>
            </a:solidFill>
            <a:round/>
            <a:headEnd/>
            <a:tailEnd/>
          </a:ln>
          <a:effectLst/>
        </p:spPr>
        <p:txBody>
          <a:bodyPr wrap="none" anchor="ctr">
            <a:prstTxWarp prst="textNoShape">
              <a:avLst/>
            </a:prstTxWarp>
          </a:bodyPr>
          <a:lstStyle/>
          <a:p>
            <a:pPr algn="r" eaLnBrk="0" hangingPunct="0"/>
            <a:endParaRPr lang="en-US" sz="2400">
              <a:solidFill>
                <a:srgbClr val="FFCC8D"/>
              </a:solidFill>
            </a:endParaRPr>
          </a:p>
        </p:txBody>
      </p:sp>
      <p:sp>
        <p:nvSpPr>
          <p:cNvPr id="139187" name="Rectangle 947"/>
          <p:cNvSpPr>
            <a:spLocks noChangeArrowheads="1"/>
          </p:cNvSpPr>
          <p:nvPr/>
        </p:nvSpPr>
        <p:spPr bwMode="auto">
          <a:xfrm>
            <a:off x="4067175" y="5483225"/>
            <a:ext cx="2390775" cy="363538"/>
          </a:xfrm>
          <a:prstGeom prst="rect">
            <a:avLst/>
          </a:prstGeom>
          <a:noFill/>
          <a:ln w="50800">
            <a:noFill/>
            <a:miter lim="800000"/>
            <a:headEnd/>
            <a:tailEnd/>
          </a:ln>
          <a:effectLst/>
        </p:spPr>
        <p:txBody>
          <a:bodyPr wrap="none" lIns="90487" tIns="44450" rIns="90487" bIns="44450">
            <a:prstTxWarp prst="textNoShape">
              <a:avLst/>
            </a:prstTxWarp>
            <a:spAutoFit/>
          </a:bodyPr>
          <a:lstStyle/>
          <a:p>
            <a:pPr algn="r" eaLnBrk="0" hangingPunct="0"/>
            <a:r>
              <a:rPr lang="en-US" sz="2400" b="1">
                <a:solidFill>
                  <a:srgbClr val="000000"/>
                </a:solidFill>
              </a:rPr>
              <a:t>Added Risk (Log 10)</a:t>
            </a:r>
          </a:p>
        </p:txBody>
      </p:sp>
      <p:sp>
        <p:nvSpPr>
          <p:cNvPr id="139188" name="Rectangle 948"/>
          <p:cNvSpPr>
            <a:spLocks noChangeArrowheads="1"/>
          </p:cNvSpPr>
          <p:nvPr/>
        </p:nvSpPr>
        <p:spPr bwMode="auto">
          <a:xfrm rot="16200000">
            <a:off x="159544" y="3477419"/>
            <a:ext cx="1362075" cy="363537"/>
          </a:xfrm>
          <a:prstGeom prst="rect">
            <a:avLst/>
          </a:prstGeom>
          <a:noFill/>
          <a:ln w="50800">
            <a:noFill/>
            <a:miter lim="800000"/>
            <a:headEnd/>
            <a:tailEnd/>
          </a:ln>
          <a:effectLst/>
        </p:spPr>
        <p:txBody>
          <a:bodyPr wrap="none" lIns="90487" tIns="44450" rIns="90487" bIns="44450">
            <a:prstTxWarp prst="textNoShape">
              <a:avLst/>
            </a:prstTxWarp>
            <a:spAutoFit/>
          </a:bodyPr>
          <a:lstStyle/>
          <a:p>
            <a:pPr algn="r" eaLnBrk="0" hangingPunct="0"/>
            <a:r>
              <a:rPr lang="en-US" sz="2400" b="1">
                <a:solidFill>
                  <a:srgbClr val="000000"/>
                </a:solidFill>
              </a:rPr>
              <a:t>Probability</a:t>
            </a:r>
          </a:p>
        </p:txBody>
      </p:sp>
      <p:sp>
        <p:nvSpPr>
          <p:cNvPr id="139189" name="Rectangle 949"/>
          <p:cNvSpPr>
            <a:spLocks noChangeArrowheads="1"/>
          </p:cNvSpPr>
          <p:nvPr/>
        </p:nvSpPr>
        <p:spPr bwMode="auto">
          <a:xfrm>
            <a:off x="987425" y="5038725"/>
            <a:ext cx="403225" cy="301625"/>
          </a:xfrm>
          <a:prstGeom prst="rect">
            <a:avLst/>
          </a:prstGeom>
          <a:noFill/>
          <a:ln w="50800">
            <a:noFill/>
            <a:miter lim="800000"/>
            <a:headEnd/>
            <a:tailEnd/>
          </a:ln>
          <a:effectLst/>
        </p:spPr>
        <p:txBody>
          <a:bodyPr wrap="none" lIns="90487" tIns="44450" rIns="90487" bIns="44450">
            <a:prstTxWarp prst="textNoShape">
              <a:avLst/>
            </a:prstTxWarp>
            <a:spAutoFit/>
          </a:bodyPr>
          <a:lstStyle/>
          <a:p>
            <a:pPr algn="r" eaLnBrk="0" hangingPunct="0"/>
            <a:r>
              <a:rPr lang="en-US" sz="1400">
                <a:solidFill>
                  <a:srgbClr val="000000"/>
                </a:solidFill>
                <a:latin typeface="Times" pitchFamily="-65" charset="0"/>
              </a:rPr>
              <a:t>0.0</a:t>
            </a:r>
          </a:p>
        </p:txBody>
      </p:sp>
      <p:sp>
        <p:nvSpPr>
          <p:cNvPr id="139190" name="Rectangle 950"/>
          <p:cNvSpPr>
            <a:spLocks noChangeArrowheads="1"/>
          </p:cNvSpPr>
          <p:nvPr/>
        </p:nvSpPr>
        <p:spPr bwMode="auto">
          <a:xfrm>
            <a:off x="987425" y="4724400"/>
            <a:ext cx="403225" cy="301625"/>
          </a:xfrm>
          <a:prstGeom prst="rect">
            <a:avLst/>
          </a:prstGeom>
          <a:noFill/>
          <a:ln w="50800">
            <a:noFill/>
            <a:miter lim="800000"/>
            <a:headEnd/>
            <a:tailEnd/>
          </a:ln>
          <a:effectLst/>
        </p:spPr>
        <p:txBody>
          <a:bodyPr wrap="none" lIns="90487" tIns="44450" rIns="90487" bIns="44450">
            <a:prstTxWarp prst="textNoShape">
              <a:avLst/>
            </a:prstTxWarp>
            <a:spAutoFit/>
          </a:bodyPr>
          <a:lstStyle/>
          <a:p>
            <a:pPr algn="r" eaLnBrk="0" hangingPunct="0"/>
            <a:r>
              <a:rPr lang="en-US" sz="1400">
                <a:solidFill>
                  <a:srgbClr val="000000"/>
                </a:solidFill>
                <a:latin typeface="Times" pitchFamily="-65" charset="0"/>
              </a:rPr>
              <a:t>0.1</a:t>
            </a:r>
          </a:p>
        </p:txBody>
      </p:sp>
      <p:sp>
        <p:nvSpPr>
          <p:cNvPr id="139191" name="Rectangle 951"/>
          <p:cNvSpPr>
            <a:spLocks noChangeArrowheads="1"/>
          </p:cNvSpPr>
          <p:nvPr/>
        </p:nvSpPr>
        <p:spPr bwMode="auto">
          <a:xfrm>
            <a:off x="987425" y="4410075"/>
            <a:ext cx="403225" cy="301625"/>
          </a:xfrm>
          <a:prstGeom prst="rect">
            <a:avLst/>
          </a:prstGeom>
          <a:noFill/>
          <a:ln w="50800">
            <a:noFill/>
            <a:miter lim="800000"/>
            <a:headEnd/>
            <a:tailEnd/>
          </a:ln>
          <a:effectLst/>
        </p:spPr>
        <p:txBody>
          <a:bodyPr wrap="none" lIns="90487" tIns="44450" rIns="90487" bIns="44450">
            <a:prstTxWarp prst="textNoShape">
              <a:avLst/>
            </a:prstTxWarp>
            <a:spAutoFit/>
          </a:bodyPr>
          <a:lstStyle/>
          <a:p>
            <a:pPr algn="r" eaLnBrk="0" hangingPunct="0"/>
            <a:r>
              <a:rPr lang="en-US" sz="1400">
                <a:solidFill>
                  <a:srgbClr val="000000"/>
                </a:solidFill>
                <a:latin typeface="Times" pitchFamily="-65" charset="0"/>
              </a:rPr>
              <a:t>0.2</a:t>
            </a:r>
          </a:p>
        </p:txBody>
      </p:sp>
      <p:sp>
        <p:nvSpPr>
          <p:cNvPr id="139192" name="Rectangle 952"/>
          <p:cNvSpPr>
            <a:spLocks noChangeArrowheads="1"/>
          </p:cNvSpPr>
          <p:nvPr/>
        </p:nvSpPr>
        <p:spPr bwMode="auto">
          <a:xfrm>
            <a:off x="987425" y="4083050"/>
            <a:ext cx="403225" cy="301625"/>
          </a:xfrm>
          <a:prstGeom prst="rect">
            <a:avLst/>
          </a:prstGeom>
          <a:noFill/>
          <a:ln w="50800">
            <a:noFill/>
            <a:miter lim="800000"/>
            <a:headEnd/>
            <a:tailEnd/>
          </a:ln>
          <a:effectLst/>
        </p:spPr>
        <p:txBody>
          <a:bodyPr wrap="none" lIns="90487" tIns="44450" rIns="90487" bIns="44450">
            <a:prstTxWarp prst="textNoShape">
              <a:avLst/>
            </a:prstTxWarp>
            <a:spAutoFit/>
          </a:bodyPr>
          <a:lstStyle/>
          <a:p>
            <a:pPr algn="r" eaLnBrk="0" hangingPunct="0"/>
            <a:r>
              <a:rPr lang="en-US" sz="1400">
                <a:solidFill>
                  <a:srgbClr val="000000"/>
                </a:solidFill>
                <a:latin typeface="Times" pitchFamily="-65" charset="0"/>
              </a:rPr>
              <a:t>0.3</a:t>
            </a:r>
          </a:p>
        </p:txBody>
      </p:sp>
      <p:sp>
        <p:nvSpPr>
          <p:cNvPr id="139193" name="Rectangle 953"/>
          <p:cNvSpPr>
            <a:spLocks noChangeArrowheads="1"/>
          </p:cNvSpPr>
          <p:nvPr/>
        </p:nvSpPr>
        <p:spPr bwMode="auto">
          <a:xfrm>
            <a:off x="987425" y="3768725"/>
            <a:ext cx="403225" cy="301625"/>
          </a:xfrm>
          <a:prstGeom prst="rect">
            <a:avLst/>
          </a:prstGeom>
          <a:noFill/>
          <a:ln w="50800">
            <a:noFill/>
            <a:miter lim="800000"/>
            <a:headEnd/>
            <a:tailEnd/>
          </a:ln>
          <a:effectLst/>
        </p:spPr>
        <p:txBody>
          <a:bodyPr wrap="none" lIns="90487" tIns="44450" rIns="90487" bIns="44450">
            <a:prstTxWarp prst="textNoShape">
              <a:avLst/>
            </a:prstTxWarp>
            <a:spAutoFit/>
          </a:bodyPr>
          <a:lstStyle/>
          <a:p>
            <a:pPr algn="r" eaLnBrk="0" hangingPunct="0"/>
            <a:r>
              <a:rPr lang="en-US" sz="1400">
                <a:solidFill>
                  <a:srgbClr val="000000"/>
                </a:solidFill>
                <a:latin typeface="Times" pitchFamily="-65" charset="0"/>
              </a:rPr>
              <a:t>0.4</a:t>
            </a:r>
          </a:p>
        </p:txBody>
      </p:sp>
      <p:sp>
        <p:nvSpPr>
          <p:cNvPr id="139194" name="Rectangle 954"/>
          <p:cNvSpPr>
            <a:spLocks noChangeArrowheads="1"/>
          </p:cNvSpPr>
          <p:nvPr/>
        </p:nvSpPr>
        <p:spPr bwMode="auto">
          <a:xfrm>
            <a:off x="987425" y="3455988"/>
            <a:ext cx="403225" cy="301625"/>
          </a:xfrm>
          <a:prstGeom prst="rect">
            <a:avLst/>
          </a:prstGeom>
          <a:noFill/>
          <a:ln w="50800">
            <a:noFill/>
            <a:miter lim="800000"/>
            <a:headEnd/>
            <a:tailEnd/>
          </a:ln>
          <a:effectLst/>
        </p:spPr>
        <p:txBody>
          <a:bodyPr wrap="none" lIns="90487" tIns="44450" rIns="90487" bIns="44450">
            <a:prstTxWarp prst="textNoShape">
              <a:avLst/>
            </a:prstTxWarp>
            <a:spAutoFit/>
          </a:bodyPr>
          <a:lstStyle/>
          <a:p>
            <a:pPr algn="r" eaLnBrk="0" hangingPunct="0"/>
            <a:r>
              <a:rPr lang="en-US" sz="1400">
                <a:solidFill>
                  <a:srgbClr val="000000"/>
                </a:solidFill>
                <a:latin typeface="Times" pitchFamily="-65" charset="0"/>
              </a:rPr>
              <a:t>0.5</a:t>
            </a:r>
          </a:p>
        </p:txBody>
      </p:sp>
      <p:sp>
        <p:nvSpPr>
          <p:cNvPr id="139195" name="Rectangle 955"/>
          <p:cNvSpPr>
            <a:spLocks noChangeArrowheads="1"/>
          </p:cNvSpPr>
          <p:nvPr/>
        </p:nvSpPr>
        <p:spPr bwMode="auto">
          <a:xfrm>
            <a:off x="987425" y="3141663"/>
            <a:ext cx="403225" cy="301625"/>
          </a:xfrm>
          <a:prstGeom prst="rect">
            <a:avLst/>
          </a:prstGeom>
          <a:noFill/>
          <a:ln w="50800">
            <a:noFill/>
            <a:miter lim="800000"/>
            <a:headEnd/>
            <a:tailEnd/>
          </a:ln>
          <a:effectLst/>
        </p:spPr>
        <p:txBody>
          <a:bodyPr wrap="none" lIns="90487" tIns="44450" rIns="90487" bIns="44450">
            <a:prstTxWarp prst="textNoShape">
              <a:avLst/>
            </a:prstTxWarp>
            <a:spAutoFit/>
          </a:bodyPr>
          <a:lstStyle/>
          <a:p>
            <a:pPr algn="r" eaLnBrk="0" hangingPunct="0"/>
            <a:r>
              <a:rPr lang="en-US" sz="1400">
                <a:solidFill>
                  <a:srgbClr val="000000"/>
                </a:solidFill>
                <a:latin typeface="Times" pitchFamily="-65" charset="0"/>
              </a:rPr>
              <a:t>0.6</a:t>
            </a:r>
          </a:p>
        </p:txBody>
      </p:sp>
      <p:sp>
        <p:nvSpPr>
          <p:cNvPr id="139196" name="Rectangle 956"/>
          <p:cNvSpPr>
            <a:spLocks noChangeArrowheads="1"/>
          </p:cNvSpPr>
          <p:nvPr/>
        </p:nvSpPr>
        <p:spPr bwMode="auto">
          <a:xfrm>
            <a:off x="987425" y="2827338"/>
            <a:ext cx="403225" cy="301625"/>
          </a:xfrm>
          <a:prstGeom prst="rect">
            <a:avLst/>
          </a:prstGeom>
          <a:noFill/>
          <a:ln w="50800">
            <a:noFill/>
            <a:miter lim="800000"/>
            <a:headEnd/>
            <a:tailEnd/>
          </a:ln>
          <a:effectLst/>
        </p:spPr>
        <p:txBody>
          <a:bodyPr wrap="none" lIns="90487" tIns="44450" rIns="90487" bIns="44450">
            <a:prstTxWarp prst="textNoShape">
              <a:avLst/>
            </a:prstTxWarp>
            <a:spAutoFit/>
          </a:bodyPr>
          <a:lstStyle/>
          <a:p>
            <a:pPr algn="r" eaLnBrk="0" hangingPunct="0"/>
            <a:r>
              <a:rPr lang="en-US" sz="1400">
                <a:solidFill>
                  <a:srgbClr val="000000"/>
                </a:solidFill>
                <a:latin typeface="Times" pitchFamily="-65" charset="0"/>
              </a:rPr>
              <a:t>0.7</a:t>
            </a:r>
          </a:p>
        </p:txBody>
      </p:sp>
      <p:sp>
        <p:nvSpPr>
          <p:cNvPr id="139197" name="Rectangle 957"/>
          <p:cNvSpPr>
            <a:spLocks noChangeArrowheads="1"/>
          </p:cNvSpPr>
          <p:nvPr/>
        </p:nvSpPr>
        <p:spPr bwMode="auto">
          <a:xfrm>
            <a:off x="987425" y="2500313"/>
            <a:ext cx="403225" cy="301625"/>
          </a:xfrm>
          <a:prstGeom prst="rect">
            <a:avLst/>
          </a:prstGeom>
          <a:noFill/>
          <a:ln w="50800">
            <a:noFill/>
            <a:miter lim="800000"/>
            <a:headEnd/>
            <a:tailEnd/>
          </a:ln>
          <a:effectLst/>
        </p:spPr>
        <p:txBody>
          <a:bodyPr wrap="none" lIns="90487" tIns="44450" rIns="90487" bIns="44450">
            <a:prstTxWarp prst="textNoShape">
              <a:avLst/>
            </a:prstTxWarp>
            <a:spAutoFit/>
          </a:bodyPr>
          <a:lstStyle/>
          <a:p>
            <a:pPr algn="r" eaLnBrk="0" hangingPunct="0"/>
            <a:r>
              <a:rPr lang="en-US" sz="1400">
                <a:solidFill>
                  <a:srgbClr val="000000"/>
                </a:solidFill>
                <a:latin typeface="Times" pitchFamily="-65" charset="0"/>
              </a:rPr>
              <a:t>0.8</a:t>
            </a:r>
          </a:p>
        </p:txBody>
      </p:sp>
      <p:sp>
        <p:nvSpPr>
          <p:cNvPr id="139198" name="Rectangle 958"/>
          <p:cNvSpPr>
            <a:spLocks noChangeArrowheads="1"/>
          </p:cNvSpPr>
          <p:nvPr/>
        </p:nvSpPr>
        <p:spPr bwMode="auto">
          <a:xfrm>
            <a:off x="987425" y="2185988"/>
            <a:ext cx="403225" cy="301625"/>
          </a:xfrm>
          <a:prstGeom prst="rect">
            <a:avLst/>
          </a:prstGeom>
          <a:noFill/>
          <a:ln w="50800">
            <a:noFill/>
            <a:miter lim="800000"/>
            <a:headEnd/>
            <a:tailEnd/>
          </a:ln>
          <a:effectLst/>
        </p:spPr>
        <p:txBody>
          <a:bodyPr wrap="none" lIns="90487" tIns="44450" rIns="90487" bIns="44450">
            <a:prstTxWarp prst="textNoShape">
              <a:avLst/>
            </a:prstTxWarp>
            <a:spAutoFit/>
          </a:bodyPr>
          <a:lstStyle/>
          <a:p>
            <a:pPr algn="r" eaLnBrk="0" hangingPunct="0"/>
            <a:r>
              <a:rPr lang="en-US" sz="1400">
                <a:solidFill>
                  <a:srgbClr val="000000"/>
                </a:solidFill>
                <a:latin typeface="Times" pitchFamily="-65" charset="0"/>
              </a:rPr>
              <a:t>0.9</a:t>
            </a:r>
          </a:p>
        </p:txBody>
      </p:sp>
      <p:sp>
        <p:nvSpPr>
          <p:cNvPr id="139199" name="Rectangle 959"/>
          <p:cNvSpPr>
            <a:spLocks noChangeArrowheads="1"/>
          </p:cNvSpPr>
          <p:nvPr/>
        </p:nvSpPr>
        <p:spPr bwMode="auto">
          <a:xfrm>
            <a:off x="987425" y="1871663"/>
            <a:ext cx="403225" cy="301625"/>
          </a:xfrm>
          <a:prstGeom prst="rect">
            <a:avLst/>
          </a:prstGeom>
          <a:noFill/>
          <a:ln w="50800">
            <a:noFill/>
            <a:miter lim="800000"/>
            <a:headEnd/>
            <a:tailEnd/>
          </a:ln>
          <a:effectLst/>
        </p:spPr>
        <p:txBody>
          <a:bodyPr wrap="none" lIns="90487" tIns="44450" rIns="90487" bIns="44450">
            <a:prstTxWarp prst="textNoShape">
              <a:avLst/>
            </a:prstTxWarp>
            <a:spAutoFit/>
          </a:bodyPr>
          <a:lstStyle/>
          <a:p>
            <a:pPr algn="r" eaLnBrk="0" hangingPunct="0"/>
            <a:r>
              <a:rPr lang="en-US" sz="1400">
                <a:solidFill>
                  <a:srgbClr val="000000"/>
                </a:solidFill>
                <a:latin typeface="Times" pitchFamily="-65" charset="0"/>
              </a:rPr>
              <a:t>1.0</a:t>
            </a:r>
          </a:p>
        </p:txBody>
      </p:sp>
      <p:sp>
        <p:nvSpPr>
          <p:cNvPr id="139200" name="Rectangle 960"/>
          <p:cNvSpPr>
            <a:spLocks noChangeArrowheads="1"/>
          </p:cNvSpPr>
          <p:nvPr/>
        </p:nvSpPr>
        <p:spPr bwMode="auto">
          <a:xfrm>
            <a:off x="1477963" y="5276850"/>
            <a:ext cx="517525" cy="301625"/>
          </a:xfrm>
          <a:prstGeom prst="rect">
            <a:avLst/>
          </a:prstGeom>
          <a:noFill/>
          <a:ln w="50800">
            <a:noFill/>
            <a:miter lim="800000"/>
            <a:headEnd/>
            <a:tailEnd/>
          </a:ln>
          <a:effectLst/>
        </p:spPr>
        <p:txBody>
          <a:bodyPr wrap="none" lIns="90487" tIns="44450" rIns="90487" bIns="44450">
            <a:prstTxWarp prst="textNoShape">
              <a:avLst/>
            </a:prstTxWarp>
            <a:spAutoFit/>
          </a:bodyPr>
          <a:lstStyle/>
          <a:p>
            <a:pPr algn="r" eaLnBrk="0" hangingPunct="0"/>
            <a:r>
              <a:rPr lang="en-US" sz="1400">
                <a:solidFill>
                  <a:srgbClr val="000000"/>
                </a:solidFill>
                <a:latin typeface="Times" pitchFamily="-65" charset="0"/>
              </a:rPr>
              <a:t>&lt;-10</a:t>
            </a:r>
          </a:p>
        </p:txBody>
      </p:sp>
      <p:sp>
        <p:nvSpPr>
          <p:cNvPr id="139201" name="Rectangle 961"/>
          <p:cNvSpPr>
            <a:spLocks noChangeArrowheads="1"/>
          </p:cNvSpPr>
          <p:nvPr/>
        </p:nvSpPr>
        <p:spPr bwMode="auto">
          <a:xfrm>
            <a:off x="2168525" y="5276850"/>
            <a:ext cx="328613" cy="301625"/>
          </a:xfrm>
          <a:prstGeom prst="rect">
            <a:avLst/>
          </a:prstGeom>
          <a:noFill/>
          <a:ln w="50800">
            <a:noFill/>
            <a:miter lim="800000"/>
            <a:headEnd/>
            <a:tailEnd/>
          </a:ln>
          <a:effectLst/>
        </p:spPr>
        <p:txBody>
          <a:bodyPr wrap="none" lIns="90487" tIns="44450" rIns="90487" bIns="44450">
            <a:prstTxWarp prst="textNoShape">
              <a:avLst/>
            </a:prstTxWarp>
            <a:spAutoFit/>
          </a:bodyPr>
          <a:lstStyle/>
          <a:p>
            <a:pPr algn="r" eaLnBrk="0" hangingPunct="0"/>
            <a:r>
              <a:rPr lang="en-US" sz="1400">
                <a:solidFill>
                  <a:srgbClr val="000000"/>
                </a:solidFill>
                <a:latin typeface="Times" pitchFamily="-65" charset="0"/>
              </a:rPr>
              <a:t>-9</a:t>
            </a:r>
          </a:p>
        </p:txBody>
      </p:sp>
      <p:sp>
        <p:nvSpPr>
          <p:cNvPr id="139202" name="Rectangle 962"/>
          <p:cNvSpPr>
            <a:spLocks noChangeArrowheads="1"/>
          </p:cNvSpPr>
          <p:nvPr/>
        </p:nvSpPr>
        <p:spPr bwMode="auto">
          <a:xfrm>
            <a:off x="2797175" y="5276850"/>
            <a:ext cx="328613" cy="301625"/>
          </a:xfrm>
          <a:prstGeom prst="rect">
            <a:avLst/>
          </a:prstGeom>
          <a:noFill/>
          <a:ln w="50800">
            <a:noFill/>
            <a:miter lim="800000"/>
            <a:headEnd/>
            <a:tailEnd/>
          </a:ln>
          <a:effectLst/>
        </p:spPr>
        <p:txBody>
          <a:bodyPr wrap="none" lIns="90487" tIns="44450" rIns="90487" bIns="44450">
            <a:prstTxWarp prst="textNoShape">
              <a:avLst/>
            </a:prstTxWarp>
            <a:spAutoFit/>
          </a:bodyPr>
          <a:lstStyle/>
          <a:p>
            <a:pPr algn="r" eaLnBrk="0" hangingPunct="0"/>
            <a:r>
              <a:rPr lang="en-US" sz="1400">
                <a:solidFill>
                  <a:srgbClr val="000000"/>
                </a:solidFill>
                <a:latin typeface="Times" pitchFamily="-65" charset="0"/>
              </a:rPr>
              <a:t>-8</a:t>
            </a:r>
          </a:p>
        </p:txBody>
      </p:sp>
      <p:sp>
        <p:nvSpPr>
          <p:cNvPr id="139203" name="Rectangle 963"/>
          <p:cNvSpPr>
            <a:spLocks noChangeArrowheads="1"/>
          </p:cNvSpPr>
          <p:nvPr/>
        </p:nvSpPr>
        <p:spPr bwMode="auto">
          <a:xfrm>
            <a:off x="3413125" y="5276850"/>
            <a:ext cx="328613" cy="301625"/>
          </a:xfrm>
          <a:prstGeom prst="rect">
            <a:avLst/>
          </a:prstGeom>
          <a:noFill/>
          <a:ln w="50800">
            <a:noFill/>
            <a:miter lim="800000"/>
            <a:headEnd/>
            <a:tailEnd/>
          </a:ln>
          <a:effectLst/>
        </p:spPr>
        <p:txBody>
          <a:bodyPr wrap="none" lIns="90487" tIns="44450" rIns="90487" bIns="44450">
            <a:prstTxWarp prst="textNoShape">
              <a:avLst/>
            </a:prstTxWarp>
            <a:spAutoFit/>
          </a:bodyPr>
          <a:lstStyle/>
          <a:p>
            <a:pPr algn="r" eaLnBrk="0" hangingPunct="0"/>
            <a:r>
              <a:rPr lang="en-US" sz="1400">
                <a:solidFill>
                  <a:srgbClr val="000000"/>
                </a:solidFill>
                <a:latin typeface="Times" pitchFamily="-65" charset="0"/>
              </a:rPr>
              <a:t>-7</a:t>
            </a:r>
          </a:p>
        </p:txBody>
      </p:sp>
      <p:sp>
        <p:nvSpPr>
          <p:cNvPr id="139204" name="Rectangle 964"/>
          <p:cNvSpPr>
            <a:spLocks noChangeArrowheads="1"/>
          </p:cNvSpPr>
          <p:nvPr/>
        </p:nvSpPr>
        <p:spPr bwMode="auto">
          <a:xfrm>
            <a:off x="4041775" y="5276850"/>
            <a:ext cx="328613" cy="301625"/>
          </a:xfrm>
          <a:prstGeom prst="rect">
            <a:avLst/>
          </a:prstGeom>
          <a:noFill/>
          <a:ln w="50800">
            <a:noFill/>
            <a:miter lim="800000"/>
            <a:headEnd/>
            <a:tailEnd/>
          </a:ln>
          <a:effectLst/>
        </p:spPr>
        <p:txBody>
          <a:bodyPr wrap="none" lIns="90487" tIns="44450" rIns="90487" bIns="44450">
            <a:prstTxWarp prst="textNoShape">
              <a:avLst/>
            </a:prstTxWarp>
            <a:spAutoFit/>
          </a:bodyPr>
          <a:lstStyle/>
          <a:p>
            <a:pPr algn="r" eaLnBrk="0" hangingPunct="0"/>
            <a:r>
              <a:rPr lang="en-US" sz="1400">
                <a:solidFill>
                  <a:srgbClr val="000000"/>
                </a:solidFill>
                <a:latin typeface="Times" pitchFamily="-65" charset="0"/>
              </a:rPr>
              <a:t>-6</a:t>
            </a:r>
          </a:p>
        </p:txBody>
      </p:sp>
      <p:sp>
        <p:nvSpPr>
          <p:cNvPr id="139205" name="Rectangle 965"/>
          <p:cNvSpPr>
            <a:spLocks noChangeArrowheads="1"/>
          </p:cNvSpPr>
          <p:nvPr/>
        </p:nvSpPr>
        <p:spPr bwMode="auto">
          <a:xfrm>
            <a:off x="4657725" y="5276850"/>
            <a:ext cx="328613" cy="301625"/>
          </a:xfrm>
          <a:prstGeom prst="rect">
            <a:avLst/>
          </a:prstGeom>
          <a:noFill/>
          <a:ln w="50800">
            <a:noFill/>
            <a:miter lim="800000"/>
            <a:headEnd/>
            <a:tailEnd/>
          </a:ln>
          <a:effectLst/>
        </p:spPr>
        <p:txBody>
          <a:bodyPr wrap="none" lIns="90487" tIns="44450" rIns="90487" bIns="44450">
            <a:prstTxWarp prst="textNoShape">
              <a:avLst/>
            </a:prstTxWarp>
            <a:spAutoFit/>
          </a:bodyPr>
          <a:lstStyle/>
          <a:p>
            <a:pPr algn="r" eaLnBrk="0" hangingPunct="0"/>
            <a:r>
              <a:rPr lang="en-US" sz="1400">
                <a:solidFill>
                  <a:srgbClr val="000000"/>
                </a:solidFill>
                <a:latin typeface="Times" pitchFamily="-65" charset="0"/>
              </a:rPr>
              <a:t>-5</a:t>
            </a:r>
          </a:p>
        </p:txBody>
      </p:sp>
      <p:sp>
        <p:nvSpPr>
          <p:cNvPr id="139206" name="Rectangle 966"/>
          <p:cNvSpPr>
            <a:spLocks noChangeArrowheads="1"/>
          </p:cNvSpPr>
          <p:nvPr/>
        </p:nvSpPr>
        <p:spPr bwMode="auto">
          <a:xfrm>
            <a:off x="5273675" y="5276850"/>
            <a:ext cx="328613" cy="301625"/>
          </a:xfrm>
          <a:prstGeom prst="rect">
            <a:avLst/>
          </a:prstGeom>
          <a:noFill/>
          <a:ln w="50800">
            <a:noFill/>
            <a:miter lim="800000"/>
            <a:headEnd/>
            <a:tailEnd/>
          </a:ln>
          <a:effectLst/>
        </p:spPr>
        <p:txBody>
          <a:bodyPr wrap="none" lIns="90487" tIns="44450" rIns="90487" bIns="44450">
            <a:prstTxWarp prst="textNoShape">
              <a:avLst/>
            </a:prstTxWarp>
            <a:spAutoFit/>
          </a:bodyPr>
          <a:lstStyle/>
          <a:p>
            <a:pPr algn="r" eaLnBrk="0" hangingPunct="0"/>
            <a:r>
              <a:rPr lang="en-US" sz="1400">
                <a:solidFill>
                  <a:srgbClr val="000000"/>
                </a:solidFill>
                <a:latin typeface="Times" pitchFamily="-65" charset="0"/>
              </a:rPr>
              <a:t>-4</a:t>
            </a:r>
          </a:p>
        </p:txBody>
      </p:sp>
      <p:sp>
        <p:nvSpPr>
          <p:cNvPr id="139207" name="Rectangle 967"/>
          <p:cNvSpPr>
            <a:spLocks noChangeArrowheads="1"/>
          </p:cNvSpPr>
          <p:nvPr/>
        </p:nvSpPr>
        <p:spPr bwMode="auto">
          <a:xfrm>
            <a:off x="5900738" y="5276850"/>
            <a:ext cx="328612" cy="301625"/>
          </a:xfrm>
          <a:prstGeom prst="rect">
            <a:avLst/>
          </a:prstGeom>
          <a:noFill/>
          <a:ln w="50800">
            <a:noFill/>
            <a:miter lim="800000"/>
            <a:headEnd/>
            <a:tailEnd/>
          </a:ln>
          <a:effectLst/>
        </p:spPr>
        <p:txBody>
          <a:bodyPr wrap="none" lIns="90487" tIns="44450" rIns="90487" bIns="44450">
            <a:prstTxWarp prst="textNoShape">
              <a:avLst/>
            </a:prstTxWarp>
            <a:spAutoFit/>
          </a:bodyPr>
          <a:lstStyle/>
          <a:p>
            <a:pPr algn="r" eaLnBrk="0" hangingPunct="0"/>
            <a:r>
              <a:rPr lang="en-US" sz="1400">
                <a:solidFill>
                  <a:srgbClr val="000000"/>
                </a:solidFill>
                <a:latin typeface="Times" pitchFamily="-65" charset="0"/>
              </a:rPr>
              <a:t>-3</a:t>
            </a:r>
          </a:p>
        </p:txBody>
      </p:sp>
      <p:sp>
        <p:nvSpPr>
          <p:cNvPr id="139208" name="Rectangle 968"/>
          <p:cNvSpPr>
            <a:spLocks noChangeArrowheads="1"/>
          </p:cNvSpPr>
          <p:nvPr/>
        </p:nvSpPr>
        <p:spPr bwMode="auto">
          <a:xfrm>
            <a:off x="6516688" y="5276850"/>
            <a:ext cx="328612" cy="301625"/>
          </a:xfrm>
          <a:prstGeom prst="rect">
            <a:avLst/>
          </a:prstGeom>
          <a:noFill/>
          <a:ln w="50800">
            <a:noFill/>
            <a:miter lim="800000"/>
            <a:headEnd/>
            <a:tailEnd/>
          </a:ln>
          <a:effectLst/>
        </p:spPr>
        <p:txBody>
          <a:bodyPr wrap="none" lIns="90487" tIns="44450" rIns="90487" bIns="44450">
            <a:prstTxWarp prst="textNoShape">
              <a:avLst/>
            </a:prstTxWarp>
            <a:spAutoFit/>
          </a:bodyPr>
          <a:lstStyle/>
          <a:p>
            <a:pPr algn="r" eaLnBrk="0" hangingPunct="0"/>
            <a:r>
              <a:rPr lang="en-US" sz="1400">
                <a:solidFill>
                  <a:srgbClr val="000000"/>
                </a:solidFill>
                <a:latin typeface="Times" pitchFamily="-65" charset="0"/>
              </a:rPr>
              <a:t>-2</a:t>
            </a:r>
          </a:p>
        </p:txBody>
      </p:sp>
      <p:sp>
        <p:nvSpPr>
          <p:cNvPr id="139209" name="Rectangle 969"/>
          <p:cNvSpPr>
            <a:spLocks noChangeArrowheads="1"/>
          </p:cNvSpPr>
          <p:nvPr/>
        </p:nvSpPr>
        <p:spPr bwMode="auto">
          <a:xfrm>
            <a:off x="7145338" y="5276850"/>
            <a:ext cx="328612" cy="301625"/>
          </a:xfrm>
          <a:prstGeom prst="rect">
            <a:avLst/>
          </a:prstGeom>
          <a:noFill/>
          <a:ln w="50800">
            <a:noFill/>
            <a:miter lim="800000"/>
            <a:headEnd/>
            <a:tailEnd/>
          </a:ln>
          <a:effectLst/>
        </p:spPr>
        <p:txBody>
          <a:bodyPr wrap="none" lIns="90487" tIns="44450" rIns="90487" bIns="44450">
            <a:prstTxWarp prst="textNoShape">
              <a:avLst/>
            </a:prstTxWarp>
            <a:spAutoFit/>
          </a:bodyPr>
          <a:lstStyle/>
          <a:p>
            <a:pPr algn="r" eaLnBrk="0" hangingPunct="0"/>
            <a:r>
              <a:rPr lang="en-US" sz="1400">
                <a:solidFill>
                  <a:srgbClr val="000000"/>
                </a:solidFill>
                <a:latin typeface="Times" pitchFamily="-65" charset="0"/>
              </a:rPr>
              <a:t>-1</a:t>
            </a:r>
          </a:p>
        </p:txBody>
      </p:sp>
      <p:sp>
        <p:nvSpPr>
          <p:cNvPr id="139210" name="Rectangle 970"/>
          <p:cNvSpPr>
            <a:spLocks noChangeArrowheads="1"/>
          </p:cNvSpPr>
          <p:nvPr/>
        </p:nvSpPr>
        <p:spPr bwMode="auto">
          <a:xfrm>
            <a:off x="7786688" y="5276850"/>
            <a:ext cx="269875" cy="301625"/>
          </a:xfrm>
          <a:prstGeom prst="rect">
            <a:avLst/>
          </a:prstGeom>
          <a:noFill/>
          <a:ln w="50800">
            <a:noFill/>
            <a:miter lim="800000"/>
            <a:headEnd/>
            <a:tailEnd/>
          </a:ln>
          <a:effectLst/>
        </p:spPr>
        <p:txBody>
          <a:bodyPr wrap="none" lIns="90487" tIns="44450" rIns="90487" bIns="44450">
            <a:prstTxWarp prst="textNoShape">
              <a:avLst/>
            </a:prstTxWarp>
            <a:spAutoFit/>
          </a:bodyPr>
          <a:lstStyle/>
          <a:p>
            <a:pPr algn="r" eaLnBrk="0" hangingPunct="0"/>
            <a:r>
              <a:rPr lang="en-US" sz="1400">
                <a:solidFill>
                  <a:srgbClr val="000000"/>
                </a:solidFill>
                <a:latin typeface="Times" pitchFamily="-65" charset="0"/>
              </a:rPr>
              <a:t>0</a:t>
            </a:r>
          </a:p>
        </p:txBody>
      </p:sp>
    </p:spTree>
    <p:extLst>
      <p:ext uri="{BB962C8B-B14F-4D97-AF65-F5344CB8AC3E}">
        <p14:creationId xmlns:p14="http://schemas.microsoft.com/office/powerpoint/2010/main" val="199700385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Uncertainty</a:t>
            </a:r>
            <a:endParaRPr lang="en-US" dirty="0"/>
          </a:p>
        </p:txBody>
      </p:sp>
      <p:pic>
        <p:nvPicPr>
          <p:cNvPr id="4" name="Picture 3"/>
          <p:cNvPicPr>
            <a:picLocks noChangeAspect="1"/>
          </p:cNvPicPr>
          <p:nvPr/>
        </p:nvPicPr>
        <p:blipFill>
          <a:blip r:embed="rId2"/>
          <a:stretch>
            <a:fillRect/>
          </a:stretch>
        </p:blipFill>
        <p:spPr>
          <a:xfrm>
            <a:off x="533400" y="1752600"/>
            <a:ext cx="8534400" cy="4766337"/>
          </a:xfrm>
          <a:prstGeom prst="rect">
            <a:avLst/>
          </a:prstGeom>
        </p:spPr>
      </p:pic>
      <p:sp>
        <p:nvSpPr>
          <p:cNvPr id="5" name="TextBox 4"/>
          <p:cNvSpPr txBox="1"/>
          <p:nvPr/>
        </p:nvSpPr>
        <p:spPr>
          <a:xfrm>
            <a:off x="228600" y="6477000"/>
            <a:ext cx="5029200" cy="307777"/>
          </a:xfrm>
          <a:prstGeom prst="rect">
            <a:avLst/>
          </a:prstGeom>
          <a:noFill/>
        </p:spPr>
        <p:txBody>
          <a:bodyPr wrap="square" rtlCol="0">
            <a:spAutoFit/>
          </a:bodyPr>
          <a:lstStyle/>
          <a:p>
            <a:pPr eaLnBrk="0" hangingPunct="0"/>
            <a:r>
              <a:rPr lang="en-US" sz="1400" dirty="0">
                <a:solidFill>
                  <a:srgbClr val="3366CC"/>
                </a:solidFill>
              </a:rPr>
              <a:t>Risk Analysis (1995) 15:485-494</a:t>
            </a:r>
          </a:p>
        </p:txBody>
      </p:sp>
      <p:sp>
        <p:nvSpPr>
          <p:cNvPr id="6" name="Line Callout 2 (No Border) 5"/>
          <p:cNvSpPr/>
          <p:nvPr/>
        </p:nvSpPr>
        <p:spPr bwMode="auto">
          <a:xfrm>
            <a:off x="457200" y="3429000"/>
            <a:ext cx="2057400" cy="1752600"/>
          </a:xfrm>
          <a:prstGeom prst="callout2">
            <a:avLst>
              <a:gd name="adj1" fmla="val 26721"/>
              <a:gd name="adj2" fmla="val 102161"/>
              <a:gd name="adj3" fmla="val 26721"/>
              <a:gd name="adj4" fmla="val 104321"/>
              <a:gd name="adj5" fmla="val 119746"/>
              <a:gd name="adj6" fmla="val 27740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en-US" sz="2400">
              <a:solidFill>
                <a:srgbClr val="FFCC8D"/>
              </a:solidFill>
              <a:cs typeface="ＭＳ Ｐゴシック" charset="-128"/>
            </a:endParaRPr>
          </a:p>
        </p:txBody>
      </p:sp>
      <p:sp>
        <p:nvSpPr>
          <p:cNvPr id="7" name="TextBox 6"/>
          <p:cNvSpPr txBox="1"/>
          <p:nvPr/>
        </p:nvSpPr>
        <p:spPr>
          <a:xfrm>
            <a:off x="0" y="3228944"/>
            <a:ext cx="2667000" cy="1938992"/>
          </a:xfrm>
          <a:prstGeom prst="rect">
            <a:avLst/>
          </a:prstGeom>
          <a:noFill/>
          <a:ln>
            <a:solidFill>
              <a:schemeClr val="tx1"/>
            </a:solidFill>
          </a:ln>
          <a:effectLst/>
        </p:spPr>
        <p:txBody>
          <a:bodyPr wrap="square" rtlCol="0">
            <a:spAutoFit/>
          </a:bodyPr>
          <a:lstStyle/>
          <a:p>
            <a:pPr eaLnBrk="0" hangingPunct="0"/>
            <a:r>
              <a:rPr lang="en-US" sz="2000" dirty="0">
                <a:solidFill>
                  <a:srgbClr val="000000"/>
                </a:solidFill>
              </a:rPr>
              <a:t>“agency discussion of uncertainty in risk estimates may signal agency honesty and agency incompetence for some people”</a:t>
            </a:r>
          </a:p>
        </p:txBody>
      </p:sp>
    </p:spTree>
    <p:extLst>
      <p:ext uri="{BB962C8B-B14F-4D97-AF65-F5344CB8AC3E}">
        <p14:creationId xmlns:p14="http://schemas.microsoft.com/office/powerpoint/2010/main" val="2510542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914400" y="527236"/>
            <a:ext cx="7315200" cy="1066800"/>
          </a:xfrm>
          <a:prstGeom prst="rect">
            <a:avLst/>
          </a:prstGeom>
          <a:solidFill>
            <a:srgbClr val="335931"/>
          </a:solidFill>
          <a:ln w="15875">
            <a:solidFill>
              <a:srgbClr val="00009A"/>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077" name="Rectangle 5"/>
          <p:cNvSpPr>
            <a:spLocks noChangeArrowheads="1"/>
          </p:cNvSpPr>
          <p:nvPr/>
        </p:nvSpPr>
        <p:spPr bwMode="auto">
          <a:xfrm>
            <a:off x="914400" y="547687"/>
            <a:ext cx="7315200" cy="5762625"/>
          </a:xfrm>
          <a:prstGeom prst="rect">
            <a:avLst/>
          </a:prstGeom>
          <a:noFill/>
          <a:ln w="9525">
            <a:solidFill>
              <a:srgbClr val="334A2A"/>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054" name="Rectangle 5"/>
          <p:cNvSpPr>
            <a:spLocks noChangeArrowheads="1"/>
          </p:cNvSpPr>
          <p:nvPr/>
        </p:nvSpPr>
        <p:spPr bwMode="auto">
          <a:xfrm>
            <a:off x="914400" y="1260475"/>
            <a:ext cx="7467600" cy="59785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050" dirty="0" smtClean="0">
              <a:solidFill>
                <a:srgbClr val="2C847A"/>
              </a:solidFill>
              <a:latin typeface="Calibri" pitchFamily="34" charset="0"/>
            </a:endParaRPr>
          </a:p>
          <a:p>
            <a:pPr algn="ctr" eaLnBrk="1" hangingPunct="1">
              <a:defRPr/>
            </a:pPr>
            <a:endParaRPr lang="en-US" altLang="en-US" sz="2000" i="1" dirty="0" smtClean="0">
              <a:latin typeface="Calibri" pitchFamily="34" charset="0"/>
            </a:endParaRPr>
          </a:p>
          <a:p>
            <a:pPr algn="ctr" eaLnBrk="1" hangingPunct="1">
              <a:defRPr/>
            </a:pPr>
            <a:r>
              <a:rPr lang="en-US" altLang="en-US" sz="1600" b="1" i="1" dirty="0">
                <a:latin typeface="Calibri" pitchFamily="34" charset="0"/>
              </a:rPr>
              <a:t>How Professional Standards Shape Scientists’, Lawyers’, and Journalists’ </a:t>
            </a:r>
            <a:endParaRPr lang="en-US" altLang="en-US" sz="1600" b="1" i="1" dirty="0" smtClean="0">
              <a:latin typeface="Calibri" pitchFamily="34" charset="0"/>
            </a:endParaRPr>
          </a:p>
          <a:p>
            <a:pPr algn="ctr" eaLnBrk="1" hangingPunct="1">
              <a:defRPr/>
            </a:pPr>
            <a:r>
              <a:rPr lang="en-US" altLang="en-US" sz="1600" b="1" i="1" dirty="0" smtClean="0">
                <a:latin typeface="Calibri" pitchFamily="34" charset="0"/>
              </a:rPr>
              <a:t>Approaches </a:t>
            </a:r>
            <a:r>
              <a:rPr lang="en-US" altLang="en-US" sz="1600" b="1" i="1" dirty="0">
                <a:latin typeface="Calibri" pitchFamily="34" charset="0"/>
              </a:rPr>
              <a:t>to </a:t>
            </a:r>
            <a:r>
              <a:rPr lang="en-US" altLang="en-US" sz="1600" b="1" i="1" dirty="0" smtClean="0">
                <a:latin typeface="Calibri" pitchFamily="34" charset="0"/>
              </a:rPr>
              <a:t>Uncertainty</a:t>
            </a:r>
          </a:p>
          <a:p>
            <a:pPr algn="ctr" eaLnBrk="1" hangingPunct="1">
              <a:defRPr/>
            </a:pPr>
            <a:endParaRPr lang="en-US" altLang="en-US" sz="1000" b="1" i="1" dirty="0">
              <a:latin typeface="Calibri" pitchFamily="34" charset="0"/>
            </a:endParaRPr>
          </a:p>
          <a:p>
            <a:pPr algn="ctr" eaLnBrk="1" hangingPunct="1">
              <a:defRPr/>
            </a:pPr>
            <a:r>
              <a:rPr lang="en-US" altLang="en-US" sz="1200" dirty="0" smtClean="0">
                <a:latin typeface="Calibri" pitchFamily="34" charset="0"/>
              </a:rPr>
              <a:t>Friday, September 12, 2014 • 3:00pm-4:15pm </a:t>
            </a:r>
            <a:r>
              <a:rPr lang="en-US" altLang="en-US" sz="1200" dirty="0">
                <a:latin typeface="Calibri" pitchFamily="34" charset="0"/>
              </a:rPr>
              <a:t>E</a:t>
            </a:r>
            <a:r>
              <a:rPr lang="en-US" altLang="en-US" sz="1200" dirty="0" smtClean="0">
                <a:latin typeface="Calibri" pitchFamily="34" charset="0"/>
              </a:rPr>
              <a:t>T</a:t>
            </a:r>
            <a:endParaRPr lang="en-US" altLang="en-US" sz="1400" dirty="0" smtClean="0">
              <a:latin typeface="Calibri" pitchFamily="34" charset="0"/>
            </a:endParaRPr>
          </a:p>
          <a:p>
            <a:pPr algn="ctr" eaLnBrk="1" hangingPunct="1">
              <a:defRPr/>
            </a:pPr>
            <a:endParaRPr lang="en-US" altLang="en-US" sz="1100" dirty="0" smtClean="0">
              <a:latin typeface="Calibri" pitchFamily="34" charset="0"/>
            </a:endParaRPr>
          </a:p>
          <a:p>
            <a:pPr algn="ctr">
              <a:spcBef>
                <a:spcPts val="0"/>
              </a:spcBef>
              <a:spcAft>
                <a:spcPts val="0"/>
              </a:spcAft>
              <a:defRPr/>
            </a:pPr>
            <a:r>
              <a:rPr lang="en-US" sz="2400" b="1" kern="0" cap="small" dirty="0" smtClean="0">
                <a:latin typeface="Calibri" panose="020F0502020204030204" pitchFamily="34" charset="0"/>
                <a:ea typeface="Times New Roman"/>
                <a:cs typeface="Times New Roman"/>
              </a:rPr>
              <a:t>Now Speaking:</a:t>
            </a:r>
          </a:p>
          <a:p>
            <a:pPr>
              <a:spcBef>
                <a:spcPts val="0"/>
              </a:spcBef>
              <a:spcAft>
                <a:spcPts val="0"/>
              </a:spcAft>
              <a:defRPr/>
            </a:pPr>
            <a:r>
              <a:rPr lang="en-US" sz="2000" b="1" kern="0" dirty="0" smtClean="0">
                <a:latin typeface="Calibri" panose="020F0502020204030204" pitchFamily="34" charset="0"/>
                <a:ea typeface="Times New Roman"/>
                <a:cs typeface="Times New Roman"/>
              </a:rPr>
              <a:t>Jay Austin</a:t>
            </a:r>
          </a:p>
          <a:p>
            <a:pPr>
              <a:spcBef>
                <a:spcPts val="0"/>
              </a:spcBef>
              <a:spcAft>
                <a:spcPts val="0"/>
              </a:spcAft>
              <a:defRPr/>
            </a:pPr>
            <a:r>
              <a:rPr lang="en-US" sz="1600" dirty="0" smtClean="0">
                <a:latin typeface="Calibri" panose="020F0502020204030204" pitchFamily="34" charset="0"/>
                <a:ea typeface="Calibri"/>
                <a:cs typeface="Times New Roman"/>
              </a:rPr>
              <a:t>Senior Attorney, Environmental Law Institute</a:t>
            </a:r>
          </a:p>
          <a:p>
            <a:pPr>
              <a:spcBef>
                <a:spcPts val="0"/>
              </a:spcBef>
              <a:spcAft>
                <a:spcPts val="0"/>
              </a:spcAft>
              <a:defRPr/>
            </a:pPr>
            <a:r>
              <a:rPr lang="en-US" sz="1600" dirty="0">
                <a:solidFill>
                  <a:schemeClr val="accent1">
                    <a:lumMod val="50000"/>
                  </a:schemeClr>
                </a:solidFill>
                <a:latin typeface="Calibri" panose="020F0502020204030204" pitchFamily="34" charset="0"/>
                <a:ea typeface="Calibri"/>
                <a:cs typeface="Times New Roman"/>
              </a:rPr>
              <a:t>	</a:t>
            </a:r>
            <a:r>
              <a:rPr lang="en-US" sz="1600" dirty="0" smtClean="0">
                <a:solidFill>
                  <a:schemeClr val="accent1">
                    <a:lumMod val="50000"/>
                  </a:schemeClr>
                </a:solidFill>
                <a:latin typeface="Calibri" panose="020F0502020204030204" pitchFamily="34" charset="0"/>
                <a:ea typeface="Calibri"/>
                <a:cs typeface="Times New Roman"/>
              </a:rPr>
              <a:t>	</a:t>
            </a:r>
            <a:r>
              <a:rPr lang="en-US" sz="1200" dirty="0" smtClean="0">
                <a:latin typeface="Calibri" panose="020F0502020204030204" pitchFamily="34" charset="0"/>
                <a:ea typeface="Calibri"/>
                <a:cs typeface="Times New Roman"/>
              </a:rPr>
              <a:t>directs ELI’s </a:t>
            </a:r>
            <a:r>
              <a:rPr lang="en-US" sz="1200" dirty="0">
                <a:latin typeface="Calibri" panose="020F0502020204030204" pitchFamily="34" charset="0"/>
                <a:ea typeface="Calibri"/>
                <a:cs typeface="Times New Roman"/>
              </a:rPr>
              <a:t>Program on </a:t>
            </a:r>
            <a:r>
              <a:rPr lang="en-US" sz="1200" dirty="0" smtClean="0">
                <a:latin typeface="Calibri" panose="020F0502020204030204" pitchFamily="34" charset="0"/>
                <a:ea typeface="Calibri"/>
                <a:cs typeface="Times New Roman"/>
              </a:rPr>
              <a:t>the Constitution</a:t>
            </a:r>
            <a:r>
              <a:rPr lang="en-US" sz="1200" dirty="0">
                <a:latin typeface="Calibri" panose="020F0502020204030204" pitchFamily="34" charset="0"/>
                <a:ea typeface="Calibri"/>
                <a:cs typeface="Times New Roman"/>
              </a:rPr>
              <a:t>, Courts, and Legislation. In that role, he </a:t>
            </a:r>
            <a:r>
              <a:rPr lang="en-US" sz="1200" dirty="0" smtClean="0">
                <a:latin typeface="Calibri" panose="020F0502020204030204" pitchFamily="34" charset="0"/>
                <a:ea typeface="Calibri"/>
                <a:cs typeface="Times New Roman"/>
              </a:rPr>
              <a:t>		produces </a:t>
            </a:r>
            <a:r>
              <a:rPr lang="en-US" sz="1200" dirty="0">
                <a:latin typeface="Calibri" panose="020F0502020204030204" pitchFamily="34" charset="0"/>
                <a:ea typeface="Calibri"/>
                <a:cs typeface="Times New Roman"/>
              </a:rPr>
              <a:t>scholarly research and </a:t>
            </a:r>
            <a:r>
              <a:rPr lang="en-US" sz="1200" dirty="0" smtClean="0">
                <a:latin typeface="Calibri" panose="020F0502020204030204" pitchFamily="34" charset="0"/>
                <a:ea typeface="Calibri"/>
                <a:cs typeface="Times New Roman"/>
              </a:rPr>
              <a:t>commentary on environmental </a:t>
            </a:r>
            <a:r>
              <a:rPr lang="en-US" sz="1200" dirty="0">
                <a:latin typeface="Calibri" panose="020F0502020204030204" pitchFamily="34" charset="0"/>
                <a:ea typeface="Calibri"/>
                <a:cs typeface="Times New Roman"/>
              </a:rPr>
              <a:t>litigation; key areas of </a:t>
            </a:r>
            <a:r>
              <a:rPr lang="en-US" sz="1200" dirty="0" smtClean="0">
                <a:latin typeface="Calibri" panose="020F0502020204030204" pitchFamily="34" charset="0"/>
                <a:ea typeface="Calibri"/>
                <a:cs typeface="Times New Roman"/>
              </a:rPr>
              <a:t>		constitutional </a:t>
            </a:r>
            <a:r>
              <a:rPr lang="en-US" sz="1200" dirty="0">
                <a:latin typeface="Calibri" panose="020F0502020204030204" pitchFamily="34" charset="0"/>
                <a:ea typeface="Calibri"/>
                <a:cs typeface="Times New Roman"/>
              </a:rPr>
              <a:t>law, including the  </a:t>
            </a:r>
            <a:r>
              <a:rPr lang="en-US" sz="1200" dirty="0" smtClean="0">
                <a:latin typeface="Calibri" panose="020F0502020204030204" pitchFamily="34" charset="0"/>
                <a:ea typeface="Calibri"/>
                <a:cs typeface="Times New Roman"/>
              </a:rPr>
              <a:t>Commerce </a:t>
            </a:r>
            <a:r>
              <a:rPr lang="en-US" sz="1200" dirty="0">
                <a:latin typeface="Calibri" panose="020F0502020204030204" pitchFamily="34" charset="0"/>
                <a:ea typeface="Calibri"/>
                <a:cs typeface="Times New Roman"/>
              </a:rPr>
              <a:t>Clause, Fifth Amendment </a:t>
            </a:r>
            <a:r>
              <a:rPr lang="en-US" sz="1200" dirty="0" smtClean="0">
                <a:latin typeface="Calibri" panose="020F0502020204030204" pitchFamily="34" charset="0"/>
                <a:ea typeface="Calibri"/>
                <a:cs typeface="Times New Roman"/>
              </a:rPr>
              <a:t>takings</a:t>
            </a:r>
            <a:r>
              <a:rPr lang="en-US" sz="1200" dirty="0">
                <a:latin typeface="Calibri" panose="020F0502020204030204" pitchFamily="34" charset="0"/>
                <a:ea typeface="Calibri"/>
                <a:cs typeface="Times New Roman"/>
              </a:rPr>
              <a:t>, and </a:t>
            </a:r>
            <a:r>
              <a:rPr lang="en-US" sz="1200" dirty="0" smtClean="0">
                <a:latin typeface="Calibri" panose="020F0502020204030204" pitchFamily="34" charset="0"/>
                <a:ea typeface="Calibri"/>
                <a:cs typeface="Times New Roman"/>
              </a:rPr>
              <a:t>		Article </a:t>
            </a:r>
            <a:r>
              <a:rPr lang="en-US" sz="1200" dirty="0">
                <a:latin typeface="Calibri" panose="020F0502020204030204" pitchFamily="34" charset="0"/>
                <a:ea typeface="Calibri"/>
                <a:cs typeface="Times New Roman"/>
              </a:rPr>
              <a:t>III standing; and on </a:t>
            </a:r>
            <a:r>
              <a:rPr lang="en-US" sz="1200" dirty="0" smtClean="0">
                <a:latin typeface="Calibri" panose="020F0502020204030204" pitchFamily="34" charset="0"/>
                <a:ea typeface="Calibri"/>
                <a:cs typeface="Times New Roman"/>
              </a:rPr>
              <a:t>proposals to amend </a:t>
            </a:r>
            <a:r>
              <a:rPr lang="en-US" sz="1200" dirty="0">
                <a:latin typeface="Calibri" panose="020F0502020204030204" pitchFamily="34" charset="0"/>
                <a:ea typeface="Calibri"/>
                <a:cs typeface="Times New Roman"/>
              </a:rPr>
              <a:t>major federal laws like the National </a:t>
            </a:r>
            <a:r>
              <a:rPr lang="en-US" sz="1200" dirty="0" smtClean="0">
                <a:latin typeface="Calibri" panose="020F0502020204030204" pitchFamily="34" charset="0"/>
                <a:ea typeface="Calibri"/>
                <a:cs typeface="Times New Roman"/>
              </a:rPr>
              <a:t>		Environmental  Policy </a:t>
            </a:r>
            <a:r>
              <a:rPr lang="en-US" sz="1200" dirty="0">
                <a:latin typeface="Calibri" panose="020F0502020204030204" pitchFamily="34" charset="0"/>
                <a:ea typeface="Calibri"/>
                <a:cs typeface="Times New Roman"/>
              </a:rPr>
              <a:t>Act and Endangered Species  </a:t>
            </a:r>
            <a:r>
              <a:rPr lang="en-US" sz="1200" dirty="0" smtClean="0">
                <a:latin typeface="Calibri" panose="020F0502020204030204" pitchFamily="34" charset="0"/>
                <a:ea typeface="Calibri"/>
                <a:cs typeface="Times New Roman"/>
              </a:rPr>
              <a:t>Act. </a:t>
            </a:r>
            <a:r>
              <a:rPr lang="en-US" sz="1200" dirty="0">
                <a:latin typeface="Calibri" panose="020F0502020204030204" pitchFamily="34" charset="0"/>
                <a:ea typeface="Calibri"/>
                <a:cs typeface="Times New Roman"/>
              </a:rPr>
              <a:t>Jay </a:t>
            </a:r>
            <a:r>
              <a:rPr lang="en-US" sz="1200" dirty="0" smtClean="0">
                <a:latin typeface="Calibri" panose="020F0502020204030204" pitchFamily="34" charset="0"/>
                <a:ea typeface="Calibri"/>
                <a:cs typeface="Times New Roman"/>
              </a:rPr>
              <a:t>holds </a:t>
            </a:r>
            <a:r>
              <a:rPr lang="en-US" sz="1200" dirty="0">
                <a:latin typeface="Calibri" panose="020F0502020204030204" pitchFamily="34" charset="0"/>
                <a:ea typeface="Calibri"/>
                <a:cs typeface="Times New Roman"/>
              </a:rPr>
              <a:t>a </a:t>
            </a:r>
            <a:r>
              <a:rPr lang="en-US" sz="1200" dirty="0" smtClean="0">
                <a:latin typeface="Calibri" panose="020F0502020204030204" pitchFamily="34" charset="0"/>
                <a:ea typeface="Calibri"/>
                <a:cs typeface="Times New Roman"/>
              </a:rPr>
              <a:t>B.A</a:t>
            </a:r>
            <a:r>
              <a:rPr lang="en-US" sz="1200" dirty="0">
                <a:latin typeface="Calibri" panose="020F0502020204030204" pitchFamily="34" charset="0"/>
                <a:ea typeface="Calibri"/>
                <a:cs typeface="Times New Roman"/>
              </a:rPr>
              <a:t>. in </a:t>
            </a:r>
            <a:r>
              <a:rPr lang="en-US" sz="1200" dirty="0" smtClean="0">
                <a:latin typeface="Calibri" panose="020F0502020204030204" pitchFamily="34" charset="0"/>
                <a:ea typeface="Calibri"/>
                <a:cs typeface="Times New Roman"/>
              </a:rPr>
              <a:t> political 		philosophy </a:t>
            </a:r>
            <a:r>
              <a:rPr lang="en-US" sz="1200" dirty="0">
                <a:latin typeface="Calibri" panose="020F0502020204030204" pitchFamily="34" charset="0"/>
                <a:ea typeface="Calibri"/>
                <a:cs typeface="Times New Roman"/>
              </a:rPr>
              <a:t>from James Madison College at Michigan State University, and </a:t>
            </a:r>
            <a:r>
              <a:rPr lang="en-US" sz="1200" dirty="0" smtClean="0">
                <a:latin typeface="Calibri" panose="020F0502020204030204" pitchFamily="34" charset="0"/>
                <a:ea typeface="Calibri"/>
                <a:cs typeface="Times New Roman"/>
              </a:rPr>
              <a:t>a J.D</a:t>
            </a:r>
            <a:r>
              <a:rPr lang="en-US" sz="1200" dirty="0">
                <a:latin typeface="Calibri" panose="020F0502020204030204" pitchFamily="34" charset="0"/>
                <a:ea typeface="Calibri"/>
                <a:cs typeface="Times New Roman"/>
              </a:rPr>
              <a:t>. from </a:t>
            </a:r>
            <a:r>
              <a:rPr lang="en-US" sz="1200" dirty="0" smtClean="0">
                <a:latin typeface="Calibri" panose="020F0502020204030204" pitchFamily="34" charset="0"/>
                <a:ea typeface="Calibri"/>
                <a:cs typeface="Times New Roman"/>
              </a:rPr>
              <a:t>		the </a:t>
            </a:r>
            <a:r>
              <a:rPr lang="en-US" sz="1200" dirty="0">
                <a:latin typeface="Calibri" panose="020F0502020204030204" pitchFamily="34" charset="0"/>
                <a:ea typeface="Calibri"/>
                <a:cs typeface="Times New Roman"/>
              </a:rPr>
              <a:t>University of Virginia School of Law.</a:t>
            </a:r>
          </a:p>
          <a:p>
            <a:pPr algn="ctr" eaLnBrk="1" hangingPunct="1">
              <a:defRPr/>
            </a:pPr>
            <a:endParaRPr lang="en-US" altLang="en-US" sz="1400" b="1" dirty="0" smtClean="0">
              <a:latin typeface="Calibri" pitchFamily="34" charset="0"/>
            </a:endParaRPr>
          </a:p>
          <a:p>
            <a:pPr algn="ctr" eaLnBrk="1" hangingPunct="1">
              <a:defRPr/>
            </a:pPr>
            <a:endParaRPr lang="en-US" altLang="en-US" sz="1200" b="1" dirty="0" smtClean="0">
              <a:latin typeface="Calibri" pitchFamily="34" charset="0"/>
            </a:endParaRPr>
          </a:p>
          <a:p>
            <a:pPr algn="ctr" eaLnBrk="1" hangingPunct="1">
              <a:defRPr/>
            </a:pPr>
            <a:endParaRPr lang="en-US" altLang="en-US" sz="1200" b="1" dirty="0" smtClean="0">
              <a:latin typeface="Calibri" pitchFamily="34" charset="0"/>
            </a:endParaRPr>
          </a:p>
          <a:p>
            <a:pPr algn="ctr" eaLnBrk="1" hangingPunct="1">
              <a:defRPr/>
            </a:pPr>
            <a:endParaRPr lang="en-US" altLang="en-US" sz="1200" b="1" dirty="0">
              <a:latin typeface="Calibri" pitchFamily="34" charset="0"/>
            </a:endParaRPr>
          </a:p>
          <a:p>
            <a:pPr algn="ctr" eaLnBrk="1" hangingPunct="1">
              <a:defRPr/>
            </a:pPr>
            <a:r>
              <a:rPr lang="en-US" altLang="en-US" sz="1200" b="1" dirty="0" smtClean="0">
                <a:latin typeface="Calibri" pitchFamily="34" charset="0"/>
              </a:rPr>
              <a:t>Questions for the panelists? </a:t>
            </a:r>
            <a:r>
              <a:rPr lang="en-US" altLang="en-US" sz="1200" dirty="0" smtClean="0">
                <a:latin typeface="Calibri" pitchFamily="34" charset="0"/>
              </a:rPr>
              <a:t>Submit via the “Questions” box </a:t>
            </a:r>
            <a:endParaRPr lang="en-US" altLang="en-US" sz="1200" u="sng" dirty="0" smtClean="0">
              <a:latin typeface="Calibri" pitchFamily="34" charset="0"/>
            </a:endParaRPr>
          </a:p>
          <a:p>
            <a:pPr algn="ctr" eaLnBrk="1" hangingPunct="1">
              <a:defRPr/>
            </a:pPr>
            <a:endParaRPr lang="en-US" altLang="en-US" sz="1200" u="sng" dirty="0" smtClean="0">
              <a:solidFill>
                <a:srgbClr val="000066"/>
              </a:solidFill>
              <a:latin typeface="Calibri" pitchFamily="34" charset="0"/>
            </a:endParaRPr>
          </a:p>
          <a:p>
            <a:pPr lvl="0" algn="ctr" eaLnBrk="1" hangingPunct="1"/>
            <a:endParaRPr lang="en-US" altLang="en-US" sz="1100" i="1" dirty="0" smtClean="0">
              <a:solidFill>
                <a:srgbClr val="000066"/>
              </a:solidFill>
              <a:latin typeface="Calibri" pitchFamily="34" charset="0"/>
            </a:endParaRPr>
          </a:p>
          <a:p>
            <a:pPr lvl="0" algn="ctr" eaLnBrk="1" hangingPunct="1"/>
            <a:endParaRPr lang="en-US" altLang="en-US" sz="1100" i="1" dirty="0">
              <a:solidFill>
                <a:srgbClr val="000066"/>
              </a:solidFill>
              <a:latin typeface="Calibri" pitchFamily="34" charset="0"/>
            </a:endParaRPr>
          </a:p>
          <a:p>
            <a:pPr lvl="0" algn="ctr" eaLnBrk="1" hangingPunct="1"/>
            <a:r>
              <a:rPr lang="en-US" altLang="en-US" sz="1100" i="1" dirty="0" smtClean="0">
                <a:latin typeface="Calibri" pitchFamily="34" charset="0"/>
              </a:rPr>
              <a:t>This </a:t>
            </a:r>
            <a:r>
              <a:rPr lang="en-US" altLang="en-US" sz="1100" i="1" dirty="0">
                <a:latin typeface="Calibri" pitchFamily="34" charset="0"/>
              </a:rPr>
              <a:t>webinar is made possible </a:t>
            </a:r>
            <a:r>
              <a:rPr lang="en-US" altLang="en-US" sz="1100" i="1" dirty="0" smtClean="0">
                <a:latin typeface="Calibri" pitchFamily="34" charset="0"/>
              </a:rPr>
              <a:t>with  </a:t>
            </a:r>
            <a:r>
              <a:rPr lang="en-US" altLang="en-US" sz="1100" i="1" dirty="0">
                <a:latin typeface="Calibri" pitchFamily="34" charset="0"/>
              </a:rPr>
              <a:t>support from the National Science Foundation’s </a:t>
            </a:r>
            <a:r>
              <a:rPr lang="en-US" altLang="en-US" sz="1100" i="1" dirty="0" err="1">
                <a:latin typeface="Calibri" pitchFamily="34" charset="0"/>
              </a:rPr>
              <a:t>Paleoclimate</a:t>
            </a:r>
            <a:r>
              <a:rPr lang="en-US" altLang="en-US" sz="1100" i="1" dirty="0">
                <a:latin typeface="Calibri" pitchFamily="34" charset="0"/>
              </a:rPr>
              <a:t> Program</a:t>
            </a:r>
            <a:endParaRPr lang="en-US" altLang="en-US" sz="1050" b="1" dirty="0">
              <a:latin typeface="Calibri" pitchFamily="34" charset="0"/>
            </a:endParaRPr>
          </a:p>
          <a:p>
            <a:pPr algn="ctr" eaLnBrk="1" hangingPunct="1">
              <a:defRPr/>
            </a:pPr>
            <a:endParaRPr lang="en-US" altLang="en-US" i="1" dirty="0" smtClean="0">
              <a:solidFill>
                <a:srgbClr val="000066"/>
              </a:solidFill>
              <a:latin typeface="Calibri" pitchFamily="34" charset="0"/>
            </a:endParaRPr>
          </a:p>
          <a:p>
            <a:pPr algn="ctr" eaLnBrk="1" hangingPunct="1">
              <a:defRPr/>
            </a:pPr>
            <a:endParaRPr lang="en-US" altLang="en-US" sz="1400" i="1" dirty="0" smtClean="0">
              <a:solidFill>
                <a:srgbClr val="000066"/>
              </a:solidFill>
              <a:latin typeface="Calibri" pitchFamily="34" charset="0"/>
            </a:endParaRPr>
          </a:p>
        </p:txBody>
      </p:sp>
      <p:sp>
        <p:nvSpPr>
          <p:cNvPr id="2" name="Rectangle 1"/>
          <p:cNvSpPr/>
          <p:nvPr/>
        </p:nvSpPr>
        <p:spPr>
          <a:xfrm>
            <a:off x="2286000" y="609600"/>
            <a:ext cx="5936566" cy="954107"/>
          </a:xfrm>
          <a:prstGeom prst="rect">
            <a:avLst/>
          </a:prstGeom>
        </p:spPr>
        <p:txBody>
          <a:bodyPr wrap="square">
            <a:spAutoFit/>
          </a:bodyPr>
          <a:lstStyle/>
          <a:p>
            <a:pPr lvl="0" algn="ctr">
              <a:spcAft>
                <a:spcPts val="1000"/>
              </a:spcAft>
              <a:defRPr/>
            </a:pPr>
            <a:r>
              <a:rPr lang="en-US" sz="2800" spc="200" dirty="0">
                <a:solidFill>
                  <a:srgbClr val="FFFFFF"/>
                </a:solidFill>
                <a:latin typeface="Cambria" panose="02040503050406030204" pitchFamily="18" charset="0"/>
                <a:cs typeface="Arial" pitchFamily="34" charset="0"/>
              </a:rPr>
              <a:t>The Ethics of Communicating Scientific Uncertainty </a:t>
            </a:r>
            <a:endParaRPr lang="en-US" sz="2800" spc="200" dirty="0">
              <a:solidFill>
                <a:srgbClr val="000000"/>
              </a:solidFill>
              <a:latin typeface="Cambria" panose="02040503050406030204" pitchFamily="18" charset="0"/>
              <a:cs typeface="Arial" pitchFamily="34" charset="0"/>
            </a:endParaRPr>
          </a:p>
        </p:txBody>
      </p:sp>
      <p:pic>
        <p:nvPicPr>
          <p:cNvPr id="11" name="Picture 1" descr="transEli2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925" y="664562"/>
            <a:ext cx="1036655" cy="85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jayaustin_mugsho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323" y="3767155"/>
            <a:ext cx="1557246" cy="1600200"/>
          </a:xfrm>
          <a:prstGeom prst="rect">
            <a:avLst/>
          </a:prstGeom>
          <a:ln w="12700">
            <a:solidFill>
              <a:schemeClr val="tx2"/>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685800" y="1981200"/>
            <a:ext cx="7772400" cy="4114800"/>
          </a:xfrm>
        </p:spPr>
        <p:txBody>
          <a:bodyPr/>
          <a:lstStyle/>
          <a:p>
            <a:r>
              <a:rPr lang="en-US" dirty="0" smtClean="0"/>
              <a:t>Risk means uncertainty</a:t>
            </a:r>
          </a:p>
          <a:p>
            <a:endParaRPr lang="en-US" dirty="0" smtClean="0"/>
          </a:p>
          <a:p>
            <a:r>
              <a:rPr lang="en-US" dirty="0" smtClean="0"/>
              <a:t>Scientific norms encourage disclosure of sources and magnitude of uncertainty</a:t>
            </a:r>
          </a:p>
          <a:p>
            <a:pPr lvl="1"/>
            <a:endParaRPr lang="en-US" dirty="0" smtClean="0"/>
          </a:p>
          <a:p>
            <a:r>
              <a:rPr lang="en-US" dirty="0" smtClean="0"/>
              <a:t>Communicating uncertainty is hard!</a:t>
            </a:r>
            <a:endParaRPr lang="en-US" dirty="0"/>
          </a:p>
        </p:txBody>
      </p:sp>
    </p:spTree>
    <p:extLst>
      <p:ext uri="{BB962C8B-B14F-4D97-AF65-F5344CB8AC3E}">
        <p14:creationId xmlns:p14="http://schemas.microsoft.com/office/powerpoint/2010/main" val="859635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2857500"/>
            <a:ext cx="7010400" cy="1143000"/>
          </a:xfrm>
        </p:spPr>
        <p:txBody>
          <a:bodyPr/>
          <a:lstStyle/>
          <a:p>
            <a:pPr algn="ctr"/>
            <a:r>
              <a:rPr lang="en-US" dirty="0" smtClean="0"/>
              <a:t>Thank You!</a:t>
            </a:r>
            <a:endParaRPr lang="en-US" dirty="0"/>
          </a:p>
        </p:txBody>
      </p:sp>
    </p:spTree>
    <p:extLst>
      <p:ext uri="{BB962C8B-B14F-4D97-AF65-F5344CB8AC3E}">
        <p14:creationId xmlns:p14="http://schemas.microsoft.com/office/powerpoint/2010/main" val="3007649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914400" y="527236"/>
            <a:ext cx="7315200" cy="1066800"/>
          </a:xfrm>
          <a:prstGeom prst="rect">
            <a:avLst/>
          </a:prstGeom>
          <a:solidFill>
            <a:srgbClr val="335931"/>
          </a:solidFill>
          <a:ln w="15875">
            <a:solidFill>
              <a:srgbClr val="00009A"/>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5125" name="Rectangle 5"/>
          <p:cNvSpPr>
            <a:spLocks noChangeArrowheads="1"/>
          </p:cNvSpPr>
          <p:nvPr/>
        </p:nvSpPr>
        <p:spPr bwMode="auto">
          <a:xfrm>
            <a:off x="914400" y="533400"/>
            <a:ext cx="7315200" cy="5762625"/>
          </a:xfrm>
          <a:prstGeom prst="rect">
            <a:avLst/>
          </a:prstGeom>
          <a:noFill/>
          <a:ln w="9525">
            <a:solidFill>
              <a:srgbClr val="334A2A"/>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2054" name="Rectangle 5"/>
          <p:cNvSpPr>
            <a:spLocks noChangeArrowheads="1"/>
          </p:cNvSpPr>
          <p:nvPr/>
        </p:nvSpPr>
        <p:spPr bwMode="auto">
          <a:xfrm>
            <a:off x="914400" y="1260475"/>
            <a:ext cx="7315200" cy="57323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050" dirty="0" smtClean="0">
              <a:solidFill>
                <a:srgbClr val="2C847A"/>
              </a:solidFill>
              <a:latin typeface="Calibri" pitchFamily="34" charset="0"/>
            </a:endParaRPr>
          </a:p>
          <a:p>
            <a:pPr algn="ctr" eaLnBrk="1" hangingPunct="1">
              <a:defRPr/>
            </a:pPr>
            <a:endParaRPr lang="en-US" altLang="en-US" sz="1600" b="1" i="1" dirty="0" smtClean="0">
              <a:solidFill>
                <a:srgbClr val="000066"/>
              </a:solidFill>
              <a:latin typeface="Calibri" pitchFamily="34" charset="0"/>
            </a:endParaRPr>
          </a:p>
          <a:p>
            <a:pPr algn="ctr" eaLnBrk="1" hangingPunct="1">
              <a:defRPr/>
            </a:pPr>
            <a:r>
              <a:rPr lang="en-US" altLang="en-US" sz="1600" b="1" i="1" dirty="0" smtClean="0">
                <a:solidFill>
                  <a:srgbClr val="000000"/>
                </a:solidFill>
                <a:latin typeface="Calibri" pitchFamily="34" charset="0"/>
              </a:rPr>
              <a:t>How </a:t>
            </a:r>
            <a:r>
              <a:rPr lang="en-US" altLang="en-US" sz="1600" b="1" i="1" dirty="0">
                <a:solidFill>
                  <a:srgbClr val="000000"/>
                </a:solidFill>
                <a:latin typeface="Calibri" pitchFamily="34" charset="0"/>
              </a:rPr>
              <a:t>Professional Standards Shape Scientists’, Lawyers’, and Journalists’ </a:t>
            </a:r>
          </a:p>
          <a:p>
            <a:pPr algn="ctr" eaLnBrk="1" hangingPunct="1">
              <a:defRPr/>
            </a:pPr>
            <a:r>
              <a:rPr lang="en-US" altLang="en-US" sz="1600" b="1" i="1" dirty="0">
                <a:solidFill>
                  <a:srgbClr val="000000"/>
                </a:solidFill>
                <a:latin typeface="Calibri" pitchFamily="34" charset="0"/>
              </a:rPr>
              <a:t>Approaches to Uncertainty</a:t>
            </a:r>
          </a:p>
          <a:p>
            <a:pPr algn="ctr" eaLnBrk="1" hangingPunct="1">
              <a:defRPr/>
            </a:pPr>
            <a:endParaRPr lang="en-US" altLang="en-US" sz="1000" b="1" i="1" dirty="0">
              <a:solidFill>
                <a:srgbClr val="000000"/>
              </a:solidFill>
              <a:latin typeface="Calibri" pitchFamily="34" charset="0"/>
            </a:endParaRPr>
          </a:p>
          <a:p>
            <a:pPr algn="ctr" eaLnBrk="1" hangingPunct="1">
              <a:defRPr/>
            </a:pPr>
            <a:r>
              <a:rPr lang="en-US" altLang="en-US" sz="1200" dirty="0">
                <a:solidFill>
                  <a:srgbClr val="000000"/>
                </a:solidFill>
                <a:latin typeface="Calibri" pitchFamily="34" charset="0"/>
              </a:rPr>
              <a:t>Friday, September 12, 2014 • 3:00pm-4:15pm ET</a:t>
            </a:r>
            <a:endParaRPr lang="en-US" altLang="en-US" sz="1400" dirty="0">
              <a:solidFill>
                <a:srgbClr val="000000"/>
              </a:solidFill>
              <a:latin typeface="Calibri" pitchFamily="34" charset="0"/>
            </a:endParaRPr>
          </a:p>
          <a:p>
            <a:pPr algn="ctr" eaLnBrk="1" hangingPunct="1">
              <a:defRPr/>
            </a:pPr>
            <a:endParaRPr lang="en-US" altLang="en-US" sz="1100" dirty="0">
              <a:solidFill>
                <a:srgbClr val="000000"/>
              </a:solidFill>
              <a:latin typeface="Calibri" pitchFamily="34" charset="0"/>
            </a:endParaRPr>
          </a:p>
          <a:p>
            <a:pPr algn="ctr" eaLnBrk="1" hangingPunct="1">
              <a:spcBef>
                <a:spcPts val="0"/>
              </a:spcBef>
              <a:spcAft>
                <a:spcPts val="0"/>
              </a:spcAft>
              <a:defRPr/>
            </a:pPr>
            <a:r>
              <a:rPr lang="en-US" sz="2400" b="1" kern="0" cap="small" dirty="0">
                <a:solidFill>
                  <a:srgbClr val="000000"/>
                </a:solidFill>
                <a:latin typeface="Calibri" panose="020F0502020204030204" pitchFamily="34" charset="0"/>
                <a:ea typeface="Times New Roman"/>
                <a:cs typeface="Times New Roman"/>
              </a:rPr>
              <a:t>Now Speaking</a:t>
            </a:r>
            <a:r>
              <a:rPr lang="en-US" sz="2400" b="1" kern="0" cap="small" dirty="0" smtClean="0">
                <a:solidFill>
                  <a:srgbClr val="000000"/>
                </a:solidFill>
                <a:latin typeface="Calibri" panose="020F0502020204030204" pitchFamily="34" charset="0"/>
                <a:ea typeface="Times New Roman"/>
                <a:cs typeface="Times New Roman"/>
              </a:rPr>
              <a:t>:</a:t>
            </a:r>
          </a:p>
          <a:p>
            <a:pPr algn="ctr" eaLnBrk="1" hangingPunct="1">
              <a:spcBef>
                <a:spcPts val="0"/>
              </a:spcBef>
              <a:spcAft>
                <a:spcPts val="0"/>
              </a:spcAft>
              <a:defRPr/>
            </a:pPr>
            <a:endParaRPr lang="en-US" sz="1000" b="1" kern="0" cap="small" dirty="0">
              <a:solidFill>
                <a:srgbClr val="000000"/>
              </a:solidFill>
              <a:latin typeface="Calibri" panose="020F0502020204030204" pitchFamily="34" charset="0"/>
              <a:ea typeface="Times New Roman"/>
              <a:cs typeface="Times New Roman"/>
            </a:endParaRPr>
          </a:p>
          <a:p>
            <a:pPr>
              <a:spcBef>
                <a:spcPts val="0"/>
              </a:spcBef>
              <a:spcAft>
                <a:spcPts val="0"/>
              </a:spcAft>
              <a:defRPr/>
            </a:pPr>
            <a:r>
              <a:rPr lang="en-US" sz="2000" b="1" kern="0" dirty="0" smtClean="0">
                <a:solidFill>
                  <a:srgbClr val="000000"/>
                </a:solidFill>
                <a:latin typeface="Calibri" panose="020F0502020204030204" pitchFamily="34" charset="0"/>
                <a:ea typeface="Times New Roman"/>
                <a:cs typeface="Times New Roman"/>
              </a:rPr>
              <a:t>Jim Hilbert</a:t>
            </a:r>
          </a:p>
          <a:p>
            <a:pPr>
              <a:spcBef>
                <a:spcPts val="0"/>
              </a:spcBef>
              <a:spcAft>
                <a:spcPts val="0"/>
              </a:spcAft>
              <a:defRPr/>
            </a:pPr>
            <a:r>
              <a:rPr lang="en-US" sz="1600" dirty="0">
                <a:solidFill>
                  <a:srgbClr val="000000"/>
                </a:solidFill>
                <a:latin typeface="Calibri" panose="020F0502020204030204" pitchFamily="34" charset="0"/>
                <a:ea typeface="Calibri"/>
                <a:cs typeface="Times New Roman"/>
              </a:rPr>
              <a:t>Expert Witness Training Academy, William Mitchell College of </a:t>
            </a:r>
            <a:r>
              <a:rPr lang="en-US" sz="1600" dirty="0" smtClean="0">
                <a:solidFill>
                  <a:srgbClr val="000000"/>
                </a:solidFill>
                <a:latin typeface="Calibri" panose="020F0502020204030204" pitchFamily="34" charset="0"/>
                <a:ea typeface="Calibri"/>
                <a:cs typeface="Times New Roman"/>
              </a:rPr>
              <a:t>Law</a:t>
            </a:r>
            <a:endParaRPr lang="en-US" sz="1600" dirty="0" smtClean="0">
              <a:solidFill>
                <a:srgbClr val="000000"/>
              </a:solidFill>
              <a:latin typeface="Calibri"/>
              <a:ea typeface="Calibri"/>
              <a:cs typeface="Times New Roman"/>
            </a:endParaRPr>
          </a:p>
          <a:p>
            <a:pPr marL="1604963">
              <a:spcBef>
                <a:spcPts val="0"/>
              </a:spcBef>
              <a:spcAft>
                <a:spcPts val="0"/>
              </a:spcAft>
              <a:defRPr/>
            </a:pPr>
            <a:endParaRPr lang="en-US" sz="1200" dirty="0" smtClean="0">
              <a:solidFill>
                <a:srgbClr val="000000"/>
              </a:solidFill>
              <a:latin typeface="Calibri"/>
              <a:ea typeface="Calibri"/>
              <a:cs typeface="Arial"/>
            </a:endParaRPr>
          </a:p>
          <a:p>
            <a:pPr marL="1604963">
              <a:spcBef>
                <a:spcPts val="0"/>
              </a:spcBef>
              <a:spcAft>
                <a:spcPts val="0"/>
              </a:spcAft>
              <a:defRPr/>
            </a:pPr>
            <a:r>
              <a:rPr lang="en-US" sz="1200" dirty="0" smtClean="0">
                <a:solidFill>
                  <a:srgbClr val="000000"/>
                </a:solidFill>
                <a:latin typeface="Calibri"/>
                <a:ea typeface="Calibri"/>
                <a:cs typeface="Arial"/>
              </a:rPr>
              <a:t>is </a:t>
            </a:r>
            <a:r>
              <a:rPr lang="en-US" sz="1200" dirty="0">
                <a:solidFill>
                  <a:srgbClr val="000000"/>
                </a:solidFill>
                <a:latin typeface="Calibri"/>
                <a:ea typeface="Calibri"/>
                <a:cs typeface="Arial"/>
              </a:rPr>
              <a:t>founder and executive director of the Center for Negotiation &amp; Justice at the William Mitchell College of Law. He has served as a consultant and advisor to community organizations, civil rights groups, government agencies, and Fortune 500 companies throughout the world. </a:t>
            </a:r>
            <a:r>
              <a:rPr lang="en-US" sz="1200" dirty="0" smtClean="0">
                <a:solidFill>
                  <a:srgbClr val="000000"/>
                </a:solidFill>
                <a:latin typeface="Calibri"/>
                <a:ea typeface="Calibri"/>
                <a:cs typeface="Arial"/>
              </a:rPr>
              <a:t>Professor </a:t>
            </a:r>
            <a:r>
              <a:rPr lang="en-US" sz="1200" dirty="0">
                <a:solidFill>
                  <a:srgbClr val="000000"/>
                </a:solidFill>
                <a:latin typeface="Calibri"/>
                <a:ea typeface="Calibri"/>
                <a:cs typeface="Arial"/>
              </a:rPr>
              <a:t>Hilbert is also the co-director of the Expert Witness Training Academy, which is funded by the National Science Foundation and provides training to climatologists on communicating in courtrooms and legislative hearings, and is co-director of the LL.M. Program at William Mitchell. </a:t>
            </a:r>
            <a:endParaRPr lang="en-US" sz="1200" dirty="0" smtClean="0">
              <a:solidFill>
                <a:srgbClr val="000000"/>
              </a:solidFill>
              <a:latin typeface="Calibri"/>
              <a:ea typeface="Calibri"/>
              <a:cs typeface="Arial"/>
            </a:endParaRPr>
          </a:p>
          <a:p>
            <a:pPr marL="1604963">
              <a:spcBef>
                <a:spcPts val="0"/>
              </a:spcBef>
              <a:spcAft>
                <a:spcPts val="0"/>
              </a:spcAft>
              <a:defRPr/>
            </a:pPr>
            <a:endParaRPr lang="en-US" altLang="en-US" sz="1200" b="1" dirty="0">
              <a:solidFill>
                <a:srgbClr val="000000"/>
              </a:solidFill>
              <a:latin typeface="Calibri"/>
              <a:cs typeface="Arial"/>
            </a:endParaRPr>
          </a:p>
          <a:p>
            <a:pPr marL="1604963">
              <a:spcBef>
                <a:spcPts val="0"/>
              </a:spcBef>
              <a:spcAft>
                <a:spcPts val="0"/>
              </a:spcAft>
              <a:defRPr/>
            </a:pPr>
            <a:endParaRPr lang="en-US" altLang="en-US" sz="1200" b="1" dirty="0" smtClean="0">
              <a:solidFill>
                <a:srgbClr val="000000"/>
              </a:solidFill>
              <a:latin typeface="Calibri"/>
              <a:cs typeface="Arial"/>
            </a:endParaRPr>
          </a:p>
          <a:p>
            <a:pPr marL="1604963">
              <a:spcBef>
                <a:spcPts val="0"/>
              </a:spcBef>
              <a:spcAft>
                <a:spcPts val="0"/>
              </a:spcAft>
              <a:defRPr/>
            </a:pPr>
            <a:endParaRPr lang="en-US" altLang="en-US" sz="1200" b="1" dirty="0">
              <a:solidFill>
                <a:srgbClr val="000000"/>
              </a:solidFill>
              <a:latin typeface="Calibri"/>
              <a:cs typeface="Arial"/>
            </a:endParaRPr>
          </a:p>
          <a:p>
            <a:pPr marL="1604963">
              <a:spcBef>
                <a:spcPts val="0"/>
              </a:spcBef>
              <a:spcAft>
                <a:spcPts val="0"/>
              </a:spcAft>
              <a:defRPr/>
            </a:pPr>
            <a:endParaRPr lang="en-US" altLang="en-US" sz="1400" b="1" dirty="0" smtClean="0">
              <a:solidFill>
                <a:srgbClr val="000000"/>
              </a:solidFill>
              <a:latin typeface="Calibri" pitchFamily="34" charset="0"/>
            </a:endParaRPr>
          </a:p>
          <a:p>
            <a:pPr algn="ctr" eaLnBrk="1" hangingPunct="1">
              <a:defRPr/>
            </a:pPr>
            <a:r>
              <a:rPr lang="en-US" altLang="en-US" sz="1200" b="1" dirty="0" smtClean="0">
                <a:solidFill>
                  <a:srgbClr val="000000"/>
                </a:solidFill>
                <a:latin typeface="Calibri" pitchFamily="34" charset="0"/>
              </a:rPr>
              <a:t>Questions for the panelists? </a:t>
            </a:r>
            <a:r>
              <a:rPr lang="en-US" altLang="en-US" sz="1200" dirty="0" smtClean="0">
                <a:solidFill>
                  <a:srgbClr val="000000"/>
                </a:solidFill>
                <a:latin typeface="Calibri" pitchFamily="34" charset="0"/>
              </a:rPr>
              <a:t>Submit via the “Questions” box </a:t>
            </a:r>
            <a:endParaRPr lang="en-US" altLang="en-US" sz="1200" dirty="0" smtClean="0">
              <a:solidFill>
                <a:srgbClr val="000000"/>
              </a:solidFill>
            </a:endParaRPr>
          </a:p>
          <a:p>
            <a:pPr algn="ctr" eaLnBrk="1" hangingPunct="1"/>
            <a:endParaRPr lang="en-US" altLang="en-US" sz="1100" i="1" dirty="0" smtClean="0">
              <a:solidFill>
                <a:srgbClr val="000000"/>
              </a:solidFill>
              <a:latin typeface="Calibri" pitchFamily="34" charset="0"/>
            </a:endParaRPr>
          </a:p>
          <a:p>
            <a:pPr algn="ctr" eaLnBrk="1" hangingPunct="1"/>
            <a:endParaRPr lang="en-US" altLang="en-US" sz="1100" i="1" dirty="0">
              <a:solidFill>
                <a:srgbClr val="000000"/>
              </a:solidFill>
              <a:latin typeface="Calibri" pitchFamily="34" charset="0"/>
            </a:endParaRPr>
          </a:p>
          <a:p>
            <a:pPr algn="ctr" eaLnBrk="1" hangingPunct="1"/>
            <a:r>
              <a:rPr lang="en-US" altLang="en-US" sz="1100" i="1" dirty="0" smtClean="0">
                <a:solidFill>
                  <a:srgbClr val="000000"/>
                </a:solidFill>
                <a:latin typeface="Calibri" pitchFamily="34" charset="0"/>
              </a:rPr>
              <a:t>This </a:t>
            </a:r>
            <a:r>
              <a:rPr lang="en-US" altLang="en-US" sz="1100" i="1" dirty="0">
                <a:solidFill>
                  <a:srgbClr val="000000"/>
                </a:solidFill>
                <a:latin typeface="Calibri" pitchFamily="34" charset="0"/>
              </a:rPr>
              <a:t>webinar is made possible </a:t>
            </a:r>
            <a:r>
              <a:rPr lang="en-US" altLang="en-US" sz="1100" i="1" dirty="0" smtClean="0">
                <a:solidFill>
                  <a:srgbClr val="000000"/>
                </a:solidFill>
                <a:latin typeface="Calibri" pitchFamily="34" charset="0"/>
              </a:rPr>
              <a:t>with support </a:t>
            </a:r>
            <a:r>
              <a:rPr lang="en-US" altLang="en-US" sz="1100" i="1" dirty="0">
                <a:solidFill>
                  <a:srgbClr val="000000"/>
                </a:solidFill>
                <a:latin typeface="Calibri" pitchFamily="34" charset="0"/>
              </a:rPr>
              <a:t>from the National Science Foundation’s </a:t>
            </a:r>
            <a:r>
              <a:rPr lang="en-US" altLang="en-US" sz="1100" i="1" dirty="0" err="1">
                <a:solidFill>
                  <a:srgbClr val="000000"/>
                </a:solidFill>
                <a:latin typeface="Calibri" pitchFamily="34" charset="0"/>
              </a:rPr>
              <a:t>Paleoclimate</a:t>
            </a:r>
            <a:r>
              <a:rPr lang="en-US" altLang="en-US" sz="1100" i="1" dirty="0">
                <a:solidFill>
                  <a:srgbClr val="000000"/>
                </a:solidFill>
                <a:latin typeface="Calibri" pitchFamily="34" charset="0"/>
              </a:rPr>
              <a:t> Program</a:t>
            </a:r>
            <a:endParaRPr lang="en-US" altLang="en-US" sz="1050" b="1" dirty="0">
              <a:solidFill>
                <a:srgbClr val="000000"/>
              </a:solidFill>
              <a:latin typeface="Calibri" pitchFamily="34" charset="0"/>
            </a:endParaRPr>
          </a:p>
          <a:p>
            <a:pPr algn="ctr" eaLnBrk="1" hangingPunct="1">
              <a:defRPr/>
            </a:pPr>
            <a:endParaRPr lang="en-US" altLang="en-US" sz="1400" i="1" dirty="0" smtClean="0">
              <a:solidFill>
                <a:srgbClr val="000066"/>
              </a:solidFill>
              <a:latin typeface="Calibri" pitchFamily="34" charset="0"/>
            </a:endParaRPr>
          </a:p>
        </p:txBody>
      </p:sp>
      <p:sp>
        <p:nvSpPr>
          <p:cNvPr id="9" name="Rectangle 8"/>
          <p:cNvSpPr/>
          <p:nvPr/>
        </p:nvSpPr>
        <p:spPr>
          <a:xfrm>
            <a:off x="2431366" y="613557"/>
            <a:ext cx="5791200" cy="954107"/>
          </a:xfrm>
          <a:prstGeom prst="rect">
            <a:avLst/>
          </a:prstGeom>
        </p:spPr>
        <p:txBody>
          <a:bodyPr wrap="square">
            <a:spAutoFit/>
          </a:bodyPr>
          <a:lstStyle/>
          <a:p>
            <a:pPr algn="ctr">
              <a:spcAft>
                <a:spcPts val="0"/>
              </a:spcAft>
              <a:defRPr/>
            </a:pPr>
            <a:r>
              <a:rPr lang="en-US" sz="2800" spc="200" dirty="0">
                <a:solidFill>
                  <a:srgbClr val="FFFFFF"/>
                </a:solidFill>
                <a:latin typeface="Cambria" panose="02040503050406030204" pitchFamily="18" charset="0"/>
                <a:cs typeface="Arial" pitchFamily="34" charset="0"/>
              </a:rPr>
              <a:t>The Ethics of Communicating Scientific Uncertainty </a:t>
            </a:r>
            <a:endParaRPr lang="en-US" sz="2800" spc="200" dirty="0">
              <a:solidFill>
                <a:srgbClr val="000000"/>
              </a:solidFill>
              <a:latin typeface="Cambria" panose="02040503050406030204" pitchFamily="18" charset="0"/>
              <a:cs typeface="Arial" pitchFamily="34" charset="0"/>
            </a:endParaRPr>
          </a:p>
        </p:txBody>
      </p:sp>
      <p:pic>
        <p:nvPicPr>
          <p:cNvPr id="10" name="Picture 1" descr="transEli2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925" y="664562"/>
            <a:ext cx="1036655" cy="85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172" y="3970811"/>
            <a:ext cx="1398039" cy="186638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66227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14400"/>
            <a:ext cx="7696200" cy="1600200"/>
          </a:xfrm>
        </p:spPr>
        <p:txBody>
          <a:bodyPr rtlCol="0">
            <a:normAutofit fontScale="90000"/>
          </a:bodyPr>
          <a:lstStyle/>
          <a:p>
            <a:pPr algn="ctr" eaLnBrk="1" fontAlgn="auto" hangingPunct="1">
              <a:spcAft>
                <a:spcPts val="0"/>
              </a:spcAft>
              <a:defRPr/>
            </a:pPr>
            <a:r>
              <a:rPr lang="en-US" sz="3600" dirty="0" smtClean="0"/>
              <a:t>Scientific Uncertainty from the Perspective of the Lawyer</a:t>
            </a:r>
            <a:r>
              <a:rPr lang="en-US" dirty="0" smtClean="0"/>
              <a:t/>
            </a:r>
            <a:br>
              <a:rPr lang="en-US" dirty="0" smtClean="0"/>
            </a:br>
            <a:r>
              <a:rPr lang="en-US" sz="1800" dirty="0" smtClean="0"/>
              <a:t/>
            </a:r>
            <a:br>
              <a:rPr lang="en-US" sz="1800" dirty="0" smtClean="0"/>
            </a:br>
            <a:r>
              <a:rPr lang="en-US" dirty="0" smtClean="0"/>
              <a:t/>
            </a:r>
            <a:br>
              <a:rPr lang="en-US" dirty="0" smtClean="0"/>
            </a:br>
            <a:endParaRPr lang="en-US" dirty="0"/>
          </a:p>
        </p:txBody>
      </p:sp>
      <p:sp>
        <p:nvSpPr>
          <p:cNvPr id="6147" name="Subtitle 2"/>
          <p:cNvSpPr>
            <a:spLocks noGrp="1"/>
          </p:cNvSpPr>
          <p:nvPr>
            <p:ph type="subTitle" idx="1"/>
          </p:nvPr>
        </p:nvSpPr>
        <p:spPr>
          <a:xfrm>
            <a:off x="2272144" y="5029200"/>
            <a:ext cx="5410201" cy="1752600"/>
          </a:xfrm>
        </p:spPr>
        <p:txBody>
          <a:bodyPr>
            <a:normAutofit/>
          </a:bodyPr>
          <a:lstStyle/>
          <a:p>
            <a:pPr eaLnBrk="1" hangingPunct="1"/>
            <a:endParaRPr lang="en-US" sz="800" cap="small" dirty="0" smtClean="0">
              <a:latin typeface="Arial" charset="0"/>
              <a:cs typeface="Arial" charset="0"/>
            </a:endParaRPr>
          </a:p>
          <a:p>
            <a:pPr algn="ctr" eaLnBrk="1" hangingPunct="1"/>
            <a:r>
              <a:rPr lang="en-US" sz="2400" b="1" cap="small" dirty="0" smtClean="0">
                <a:latin typeface="Arial" charset="0"/>
                <a:cs typeface="Arial" charset="0"/>
              </a:rPr>
              <a:t>Jim Hilbert </a:t>
            </a:r>
          </a:p>
          <a:p>
            <a:pPr algn="ctr" eaLnBrk="1" hangingPunct="1"/>
            <a:r>
              <a:rPr lang="en-US" sz="2400" cap="small" dirty="0" smtClean="0">
                <a:latin typeface="Arial" charset="0"/>
                <a:cs typeface="Arial" charset="0"/>
              </a:rPr>
              <a:t>Co- Director </a:t>
            </a:r>
          </a:p>
          <a:p>
            <a:pPr algn="ctr" eaLnBrk="1" hangingPunct="1"/>
            <a:r>
              <a:rPr lang="en-US" sz="2400" cap="small" dirty="0" smtClean="0">
                <a:latin typeface="Arial" charset="0"/>
                <a:cs typeface="Arial" charset="0"/>
              </a:rPr>
              <a:t>Expert Witness Training Academy</a:t>
            </a:r>
          </a:p>
          <a:p>
            <a:pPr eaLnBrk="1" hangingPunct="1"/>
            <a:endParaRPr lang="en-US" sz="2400" cap="small" dirty="0" smtClean="0">
              <a:latin typeface="Arial" charset="0"/>
              <a:cs typeface="Arial" charset="0"/>
            </a:endParaRPr>
          </a:p>
          <a:p>
            <a:pPr eaLnBrk="1" hangingPunct="1"/>
            <a:endParaRPr lang="en-US" dirty="0" smtClean="0">
              <a:latin typeface="Arial" charset="0"/>
              <a:cs typeface="Arial" charset="0"/>
            </a:endParaRPr>
          </a:p>
        </p:txBody>
      </p:sp>
      <p:pic>
        <p:nvPicPr>
          <p:cNvPr id="1026" name="Picture 2"/>
          <p:cNvPicPr>
            <a:picLocks noChangeAspect="1" noChangeArrowheads="1"/>
          </p:cNvPicPr>
          <p:nvPr/>
        </p:nvPicPr>
        <p:blipFill>
          <a:blip r:embed="rId2" cstate="print"/>
          <a:srcRect/>
          <a:stretch>
            <a:fillRect/>
          </a:stretch>
        </p:blipFill>
        <p:spPr bwMode="auto">
          <a:xfrm>
            <a:off x="3491345" y="2209800"/>
            <a:ext cx="2971801" cy="1943100"/>
          </a:xfrm>
          <a:prstGeom prst="rect">
            <a:avLst/>
          </a:prstGeom>
          <a:noFill/>
          <a:ln w="9525">
            <a:noFill/>
            <a:miter lim="800000"/>
            <a:headEnd/>
            <a:tailEnd/>
          </a:ln>
          <a:effectLst/>
        </p:spPr>
      </p:pic>
    </p:spTree>
    <p:extLst>
      <p:ext uri="{BB962C8B-B14F-4D97-AF65-F5344CB8AC3E}">
        <p14:creationId xmlns:p14="http://schemas.microsoft.com/office/powerpoint/2010/main" val="2620584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sz="3600" dirty="0" smtClean="0"/>
              <a:t>Key Objectives of the Legal System</a:t>
            </a:r>
          </a:p>
        </p:txBody>
      </p:sp>
      <p:sp>
        <p:nvSpPr>
          <p:cNvPr id="5" name="Rectangle 3"/>
          <p:cNvSpPr txBox="1">
            <a:spLocks noChangeArrowheads="1"/>
          </p:cNvSpPr>
          <p:nvPr/>
        </p:nvSpPr>
        <p:spPr bwMode="auto">
          <a:xfrm>
            <a:off x="2362200" y="1401157"/>
            <a:ext cx="7620000" cy="3352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33400" indent="-533400" eaLnBrk="0" hangingPunct="0">
              <a:spcBef>
                <a:spcPct val="60000"/>
              </a:spcBef>
              <a:buClr>
                <a:srgbClr val="FFCC00"/>
              </a:buClr>
              <a:buFont typeface="Arial" charset="0"/>
              <a:buChar char="•"/>
              <a:defRPr/>
            </a:pPr>
            <a:endParaRPr lang="en-US" sz="1400" dirty="0">
              <a:solidFill>
                <a:prstClr val="black"/>
              </a:solidFill>
              <a:latin typeface="Arial" pitchFamily="34" charset="0"/>
              <a:cs typeface="Arial" pitchFamily="34" charset="0"/>
            </a:endParaRPr>
          </a:p>
          <a:p>
            <a:pPr marL="571500" indent="-571500">
              <a:spcAft>
                <a:spcPts val="600"/>
              </a:spcAft>
              <a:buFont typeface="Wingdings" panose="05000000000000000000" pitchFamily="2" charset="2"/>
              <a:buChar char="ü"/>
            </a:pPr>
            <a:r>
              <a:rPr lang="en-US" sz="3600" dirty="0">
                <a:solidFill>
                  <a:prstClr val="black"/>
                </a:solidFill>
              </a:rPr>
              <a:t>Fairness</a:t>
            </a:r>
          </a:p>
          <a:p>
            <a:pPr marL="571500" indent="-571500">
              <a:spcAft>
                <a:spcPts val="600"/>
              </a:spcAft>
              <a:buFont typeface="Wingdings" panose="05000000000000000000" pitchFamily="2" charset="2"/>
              <a:buChar char="ü"/>
            </a:pPr>
            <a:r>
              <a:rPr lang="en-US" sz="3600" dirty="0">
                <a:solidFill>
                  <a:prstClr val="black"/>
                </a:solidFill>
              </a:rPr>
              <a:t>Justice</a:t>
            </a:r>
          </a:p>
          <a:p>
            <a:pPr marL="571500" indent="-571500">
              <a:spcAft>
                <a:spcPts val="600"/>
              </a:spcAft>
              <a:buFont typeface="Wingdings" panose="05000000000000000000" pitchFamily="2" charset="2"/>
              <a:buChar char="ü"/>
            </a:pPr>
            <a:r>
              <a:rPr lang="en-US" sz="3600" dirty="0">
                <a:solidFill>
                  <a:prstClr val="black"/>
                </a:solidFill>
              </a:rPr>
              <a:t>Finality</a:t>
            </a:r>
          </a:p>
          <a:p>
            <a:pPr marL="571500" indent="-571500">
              <a:spcAft>
                <a:spcPts val="600"/>
              </a:spcAft>
              <a:buFont typeface="Wingdings" panose="05000000000000000000" pitchFamily="2" charset="2"/>
              <a:buChar char="ü"/>
            </a:pPr>
            <a:r>
              <a:rPr lang="en-US" sz="3600" dirty="0">
                <a:solidFill>
                  <a:prstClr val="black"/>
                </a:solidFill>
              </a:rPr>
              <a:t>Predictability </a:t>
            </a:r>
          </a:p>
          <a:p>
            <a:pPr eaLnBrk="0" hangingPunct="0">
              <a:spcBef>
                <a:spcPct val="60000"/>
              </a:spcBef>
              <a:buClr>
                <a:srgbClr val="FFCC00"/>
              </a:buClr>
              <a:defRPr/>
            </a:pPr>
            <a:endParaRPr lang="en-US" sz="4000" dirty="0">
              <a:solidFill>
                <a:prstClr val="black"/>
              </a:solidFill>
              <a:latin typeface="Arial" pitchFamily="34" charset="0"/>
              <a:cs typeface="Arial" pitchFamily="34" charset="0"/>
            </a:endParaRPr>
          </a:p>
          <a:p>
            <a:pPr marL="533400" indent="-533400" eaLnBrk="0" hangingPunct="0">
              <a:spcBef>
                <a:spcPct val="20000"/>
              </a:spcBef>
              <a:buClr>
                <a:srgbClr val="FFCC00"/>
              </a:buClr>
              <a:buFont typeface="Arial" charset="0"/>
              <a:buChar char="•"/>
              <a:defRPr/>
            </a:pPr>
            <a:endParaRPr lang="en-US" sz="3200" dirty="0">
              <a:solidFill>
                <a:prstClr val="black"/>
              </a:solidFill>
              <a:latin typeface="Arial" pitchFamily="34" charset="0"/>
              <a:cs typeface="Arial" pitchFamily="34" charset="0"/>
            </a:endParaRPr>
          </a:p>
          <a:p>
            <a:pPr marL="533400" indent="-533400" eaLnBrk="0" hangingPunct="0">
              <a:spcBef>
                <a:spcPct val="20000"/>
              </a:spcBef>
              <a:buFont typeface="Arial" charset="0"/>
              <a:buChar char="•"/>
              <a:defRPr/>
            </a:pPr>
            <a:endParaRPr lang="en-US" sz="2400" dirty="0">
              <a:solidFill>
                <a:prstClr val="black"/>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343400"/>
            <a:ext cx="19145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90800" y="4753957"/>
            <a:ext cx="5791200" cy="1815882"/>
          </a:xfrm>
          <a:prstGeom prst="rect">
            <a:avLst/>
          </a:prstGeom>
          <a:noFill/>
        </p:spPr>
        <p:txBody>
          <a:bodyPr wrap="square" rtlCol="0">
            <a:spAutoFit/>
          </a:bodyPr>
          <a:lstStyle/>
          <a:p>
            <a:pPr marL="533400" indent="-533400" eaLnBrk="0" hangingPunct="0">
              <a:spcBef>
                <a:spcPct val="20000"/>
              </a:spcBef>
              <a:buClr>
                <a:srgbClr val="FFCC00"/>
              </a:buClr>
              <a:buFont typeface="Arial" charset="0"/>
              <a:buChar char="•"/>
              <a:defRPr/>
            </a:pPr>
            <a:r>
              <a:rPr lang="en-US" sz="2800" dirty="0">
                <a:solidFill>
                  <a:prstClr val="black"/>
                </a:solidFill>
              </a:rPr>
              <a:t>“A court proceeding, such as a trial, is not simply a search for dispassionate truth. The law must be fair.” </a:t>
            </a:r>
            <a:endParaRPr lang="en-US" sz="2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858139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sz="3600" dirty="0" smtClean="0"/>
              <a:t>Culture and Professional Norms</a:t>
            </a:r>
          </a:p>
        </p:txBody>
      </p:sp>
      <p:sp>
        <p:nvSpPr>
          <p:cNvPr id="5" name="Rectangle 3"/>
          <p:cNvSpPr txBox="1">
            <a:spLocks noChangeArrowheads="1"/>
          </p:cNvSpPr>
          <p:nvPr/>
        </p:nvSpPr>
        <p:spPr bwMode="auto">
          <a:xfrm>
            <a:off x="762000" y="1600200"/>
            <a:ext cx="7620000" cy="4648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33400" indent="-533400" eaLnBrk="0" hangingPunct="0">
              <a:spcBef>
                <a:spcPct val="60000"/>
              </a:spcBef>
              <a:buClr>
                <a:srgbClr val="FFCC00"/>
              </a:buClr>
              <a:buFont typeface="Arial" charset="0"/>
              <a:buChar char="•"/>
              <a:defRPr/>
            </a:pPr>
            <a:endParaRPr lang="en-US" sz="1400" dirty="0">
              <a:solidFill>
                <a:prstClr val="black"/>
              </a:solidFill>
              <a:latin typeface="Arial" pitchFamily="34" charset="0"/>
              <a:cs typeface="Arial" pitchFamily="34" charset="0"/>
            </a:endParaRPr>
          </a:p>
          <a:p>
            <a:pPr marL="533400" indent="-533400" eaLnBrk="0" hangingPunct="0">
              <a:spcBef>
                <a:spcPct val="60000"/>
              </a:spcBef>
              <a:buFont typeface="Wingdings" pitchFamily="2" charset="2"/>
              <a:buChar char="§"/>
              <a:defRPr/>
            </a:pPr>
            <a:r>
              <a:rPr lang="en-US" sz="3600" dirty="0">
                <a:solidFill>
                  <a:prstClr val="black"/>
                </a:solidFill>
                <a:latin typeface="Arial" pitchFamily="34" charset="0"/>
                <a:cs typeface="Arial" pitchFamily="34" charset="0"/>
              </a:rPr>
              <a:t>Adversarial system</a:t>
            </a:r>
          </a:p>
          <a:p>
            <a:pPr marL="533400" indent="-533400" eaLnBrk="0" hangingPunct="0">
              <a:spcBef>
                <a:spcPct val="60000"/>
              </a:spcBef>
              <a:buFont typeface="Wingdings" pitchFamily="2" charset="2"/>
              <a:buChar char="§"/>
              <a:defRPr/>
            </a:pPr>
            <a:r>
              <a:rPr lang="en-US" sz="3600" dirty="0">
                <a:solidFill>
                  <a:prstClr val="black"/>
                </a:solidFill>
              </a:rPr>
              <a:t>Definition and role of “uncertainty” different for lawyers</a:t>
            </a:r>
          </a:p>
          <a:p>
            <a:pPr marL="533400" indent="-533400" eaLnBrk="0" hangingPunct="0">
              <a:spcBef>
                <a:spcPct val="60000"/>
              </a:spcBef>
              <a:buFont typeface="Wingdings" pitchFamily="2" charset="2"/>
              <a:buChar char="§"/>
              <a:defRPr/>
            </a:pPr>
            <a:endParaRPr lang="en-US" sz="3600" dirty="0">
              <a:solidFill>
                <a:prstClr val="black"/>
              </a:solidFill>
              <a:latin typeface="Arial" pitchFamily="34" charset="0"/>
              <a:cs typeface="Arial" pitchFamily="34" charset="0"/>
            </a:endParaRPr>
          </a:p>
          <a:p>
            <a:pPr marL="533400" indent="-533400" eaLnBrk="0" hangingPunct="0">
              <a:spcBef>
                <a:spcPct val="60000"/>
              </a:spcBef>
              <a:buClr>
                <a:srgbClr val="FFCC00"/>
              </a:buClr>
              <a:buFont typeface="Arial" charset="0"/>
              <a:buChar char="•"/>
              <a:defRPr/>
            </a:pPr>
            <a:endParaRPr lang="en-US" sz="4000" dirty="0">
              <a:solidFill>
                <a:prstClr val="black"/>
              </a:solidFill>
              <a:latin typeface="Arial" pitchFamily="34" charset="0"/>
              <a:cs typeface="Arial" pitchFamily="34" charset="0"/>
            </a:endParaRPr>
          </a:p>
          <a:p>
            <a:pPr marL="533400" indent="-533400" eaLnBrk="0" hangingPunct="0">
              <a:spcBef>
                <a:spcPct val="20000"/>
              </a:spcBef>
              <a:buClr>
                <a:srgbClr val="FFCC00"/>
              </a:buClr>
              <a:buFont typeface="Arial" charset="0"/>
              <a:buChar char="•"/>
              <a:defRPr/>
            </a:pPr>
            <a:endParaRPr lang="en-US" sz="4000" dirty="0">
              <a:solidFill>
                <a:prstClr val="black"/>
              </a:solidFill>
              <a:latin typeface="Arial" pitchFamily="34" charset="0"/>
              <a:cs typeface="Arial" pitchFamily="34" charset="0"/>
            </a:endParaRPr>
          </a:p>
          <a:p>
            <a:pPr marL="533400" indent="-533400" eaLnBrk="0" hangingPunct="0">
              <a:spcBef>
                <a:spcPct val="20000"/>
              </a:spcBef>
              <a:buClr>
                <a:srgbClr val="FFCC00"/>
              </a:buClr>
              <a:buFont typeface="Arial" charset="0"/>
              <a:buChar char="•"/>
              <a:defRPr/>
            </a:pPr>
            <a:endParaRPr lang="en-US" sz="3200" dirty="0">
              <a:solidFill>
                <a:prstClr val="black"/>
              </a:solidFill>
              <a:latin typeface="Arial" pitchFamily="34" charset="0"/>
              <a:cs typeface="Arial" pitchFamily="34" charset="0"/>
            </a:endParaRPr>
          </a:p>
          <a:p>
            <a:pPr marL="533400" indent="-533400" eaLnBrk="0" hangingPunct="0">
              <a:spcBef>
                <a:spcPct val="20000"/>
              </a:spcBef>
              <a:buFont typeface="Arial" charset="0"/>
              <a:buChar char="•"/>
              <a:defRPr/>
            </a:pP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429695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600" dirty="0" smtClean="0"/>
              <a:t>Ethical Rules for Lawyers</a:t>
            </a:r>
          </a:p>
        </p:txBody>
      </p:sp>
      <p:sp>
        <p:nvSpPr>
          <p:cNvPr id="6147" name="Rectangle 3"/>
          <p:cNvSpPr>
            <a:spLocks noGrp="1" noChangeArrowheads="1"/>
          </p:cNvSpPr>
          <p:nvPr>
            <p:ph idx="1"/>
          </p:nvPr>
        </p:nvSpPr>
        <p:spPr/>
        <p:txBody>
          <a:bodyPr>
            <a:normAutofit/>
          </a:bodyPr>
          <a:lstStyle/>
          <a:p>
            <a:pPr marL="533400" indent="-533400">
              <a:lnSpc>
                <a:spcPct val="90000"/>
              </a:lnSpc>
              <a:spcBef>
                <a:spcPct val="60000"/>
              </a:spcBef>
              <a:buClr>
                <a:srgbClr val="FFCC00"/>
              </a:buClr>
            </a:pPr>
            <a:endParaRPr lang="en-US" sz="1400" dirty="0" smtClean="0"/>
          </a:p>
          <a:p>
            <a:pPr marL="0" indent="0">
              <a:spcBef>
                <a:spcPct val="60000"/>
              </a:spcBef>
              <a:buNone/>
              <a:defRPr/>
            </a:pPr>
            <a:r>
              <a:rPr lang="en-US" sz="3600" i="1" u="sng" dirty="0" smtClean="0"/>
              <a:t>Two Competing Mandates</a:t>
            </a:r>
            <a:r>
              <a:rPr lang="en-US" sz="3600" dirty="0" smtClean="0"/>
              <a:t>:</a:t>
            </a:r>
          </a:p>
          <a:p>
            <a:pPr marL="742950" indent="-742950">
              <a:spcBef>
                <a:spcPct val="60000"/>
              </a:spcBef>
              <a:buAutoNum type="arabicPeriod"/>
              <a:defRPr/>
            </a:pPr>
            <a:r>
              <a:rPr lang="en-US" sz="4000" dirty="0" smtClean="0"/>
              <a:t>Advocacy for client (present the case with persuasive force)</a:t>
            </a:r>
          </a:p>
          <a:p>
            <a:pPr marL="742950" indent="-742950">
              <a:spcBef>
                <a:spcPct val="60000"/>
              </a:spcBef>
              <a:buAutoNum type="arabicPeriod"/>
              <a:defRPr/>
            </a:pPr>
            <a:endParaRPr lang="en-US" sz="4000" dirty="0" smtClean="0"/>
          </a:p>
          <a:p>
            <a:pPr marL="742950" indent="-742950">
              <a:spcBef>
                <a:spcPct val="60000"/>
              </a:spcBef>
              <a:buAutoNum type="arabicPeriod"/>
              <a:defRPr/>
            </a:pPr>
            <a:r>
              <a:rPr lang="en-US" sz="2800" dirty="0" smtClean="0"/>
              <a:t>Candor to the tribunal (avoid false evidence)</a:t>
            </a:r>
            <a:endParaRPr lang="en-US" sz="2800" dirty="0"/>
          </a:p>
        </p:txBody>
      </p:sp>
      <p:sp>
        <p:nvSpPr>
          <p:cNvPr id="2" name="Up-Down Arrow 1"/>
          <p:cNvSpPr/>
          <p:nvPr/>
        </p:nvSpPr>
        <p:spPr>
          <a:xfrm>
            <a:off x="4093880" y="4038600"/>
            <a:ext cx="484632" cy="990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2251032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600" dirty="0" smtClean="0"/>
              <a:t>Burden of Proof</a:t>
            </a:r>
            <a:br>
              <a:rPr lang="en-US" sz="3600" dirty="0" smtClean="0"/>
            </a:br>
            <a:endParaRPr lang="en-US" sz="3600" dirty="0" smtClean="0"/>
          </a:p>
        </p:txBody>
      </p:sp>
      <p:sp>
        <p:nvSpPr>
          <p:cNvPr id="7171" name="Rectangle 3"/>
          <p:cNvSpPr>
            <a:spLocks noGrp="1" noChangeArrowheads="1"/>
          </p:cNvSpPr>
          <p:nvPr>
            <p:ph idx="1"/>
          </p:nvPr>
        </p:nvSpPr>
        <p:spPr/>
        <p:txBody>
          <a:bodyPr/>
          <a:lstStyle/>
          <a:p>
            <a:pPr marL="0" lvl="0" indent="0">
              <a:spcBef>
                <a:spcPct val="60000"/>
              </a:spcBef>
              <a:buNone/>
              <a:defRPr/>
            </a:pPr>
            <a:endParaRPr lang="en-US" sz="1600" dirty="0" smtClean="0"/>
          </a:p>
          <a:p>
            <a:pPr marL="0" indent="0">
              <a:spcBef>
                <a:spcPct val="60000"/>
              </a:spcBef>
              <a:buNone/>
              <a:defRPr/>
            </a:pPr>
            <a:r>
              <a:rPr lang="en-US" dirty="0"/>
              <a:t>Civil Cases = Preponderance of </a:t>
            </a:r>
            <a:r>
              <a:rPr lang="en-US" dirty="0" smtClean="0"/>
              <a:t>                 the </a:t>
            </a:r>
            <a:r>
              <a:rPr lang="en-US" dirty="0"/>
              <a:t>evidence </a:t>
            </a:r>
            <a:endParaRPr lang="en-US" dirty="0" smtClean="0"/>
          </a:p>
          <a:p>
            <a:pPr marL="0" indent="0">
              <a:spcBef>
                <a:spcPct val="60000"/>
              </a:spcBef>
              <a:buNone/>
              <a:defRPr/>
            </a:pPr>
            <a:r>
              <a:rPr lang="en-US" dirty="0" smtClean="0"/>
              <a:t>(“</a:t>
            </a:r>
            <a:r>
              <a:rPr lang="en-US" dirty="0"/>
              <a:t>more likely than not”)</a:t>
            </a:r>
          </a:p>
          <a:p>
            <a:pPr marL="0" indent="0">
              <a:spcBef>
                <a:spcPct val="60000"/>
              </a:spcBef>
              <a:buNone/>
              <a:defRPr/>
            </a:pPr>
            <a:endParaRPr lang="en-US" dirty="0" smtClean="0"/>
          </a:p>
          <a:p>
            <a:pPr marL="533400" indent="-533400">
              <a:spcBef>
                <a:spcPct val="60000"/>
              </a:spcBef>
              <a:buFont typeface="Wingdings" pitchFamily="2" charset="2"/>
              <a:buChar char="§"/>
              <a:defRPr/>
            </a:pPr>
            <a:endParaRPr lang="en-US" dirty="0" smtClean="0"/>
          </a:p>
          <a:p>
            <a:pPr marL="0" indent="0">
              <a:buClr>
                <a:srgbClr val="FFCC00"/>
              </a:buClr>
              <a:buNone/>
            </a:pPr>
            <a:r>
              <a:rPr lang="en-US" dirty="0"/>
              <a:t>Criminal Cases = Beyond a </a:t>
            </a:r>
            <a:r>
              <a:rPr lang="en-US" dirty="0" smtClean="0"/>
              <a:t>           reasonable </a:t>
            </a:r>
            <a:r>
              <a:rPr lang="en-US" dirty="0"/>
              <a:t>doubt</a:t>
            </a:r>
          </a:p>
          <a:p>
            <a:pPr marL="0" indent="0">
              <a:buClr>
                <a:srgbClr val="FFCC00"/>
              </a:buClr>
              <a:buNone/>
            </a:pPr>
            <a:endParaRPr lang="en-US" sz="3600" dirty="0" smtClean="0"/>
          </a:p>
          <a:p>
            <a:pPr marL="533400" indent="-533400"/>
            <a:endParaRPr lang="en-US" sz="24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514600"/>
            <a:ext cx="23907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37619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sz="3600" dirty="0" smtClean="0"/>
              <a:t>Rules of Evidence</a:t>
            </a:r>
          </a:p>
        </p:txBody>
      </p:sp>
      <p:sp>
        <p:nvSpPr>
          <p:cNvPr id="5" name="Rectangle 3"/>
          <p:cNvSpPr txBox="1">
            <a:spLocks noChangeArrowheads="1"/>
          </p:cNvSpPr>
          <p:nvPr/>
        </p:nvSpPr>
        <p:spPr bwMode="auto">
          <a:xfrm>
            <a:off x="782782" y="1620982"/>
            <a:ext cx="37338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33400" indent="-533400" eaLnBrk="0" hangingPunct="0">
              <a:spcBef>
                <a:spcPct val="60000"/>
              </a:spcBef>
              <a:buClr>
                <a:srgbClr val="FFCC00"/>
              </a:buClr>
              <a:buFont typeface="Arial" charset="0"/>
              <a:buChar char="•"/>
              <a:defRPr/>
            </a:pPr>
            <a:endParaRPr lang="en-US" sz="1400" dirty="0">
              <a:solidFill>
                <a:prstClr val="black"/>
              </a:solidFill>
              <a:latin typeface="Arial" pitchFamily="34" charset="0"/>
              <a:cs typeface="Arial" pitchFamily="34" charset="0"/>
            </a:endParaRPr>
          </a:p>
          <a:p>
            <a:pPr eaLnBrk="0" hangingPunct="0">
              <a:spcBef>
                <a:spcPct val="60000"/>
              </a:spcBef>
              <a:buClr>
                <a:srgbClr val="FFCC00"/>
              </a:buClr>
              <a:defRPr/>
            </a:pPr>
            <a:r>
              <a:rPr lang="en-US" sz="3200" dirty="0">
                <a:solidFill>
                  <a:prstClr val="black"/>
                </a:solidFill>
                <a:latin typeface="Arial" pitchFamily="34" charset="0"/>
                <a:cs typeface="Arial" pitchFamily="34" charset="0"/>
              </a:rPr>
              <a:t>Scientific evidence is traditionally presented by experts (not reports, articles, or studies on their own)</a:t>
            </a:r>
          </a:p>
          <a:p>
            <a:pPr eaLnBrk="0" hangingPunct="0">
              <a:spcBef>
                <a:spcPct val="60000"/>
              </a:spcBef>
              <a:buClr>
                <a:srgbClr val="FFCC00"/>
              </a:buClr>
              <a:defRPr/>
            </a:pPr>
            <a:endParaRPr lang="en-US" sz="4000" dirty="0">
              <a:solidFill>
                <a:prstClr val="black"/>
              </a:solidFill>
              <a:latin typeface="Arial" pitchFamily="34" charset="0"/>
              <a:cs typeface="Arial" pitchFamily="34" charset="0"/>
            </a:endParaRPr>
          </a:p>
          <a:p>
            <a:pPr marL="533400" indent="-533400" eaLnBrk="0" hangingPunct="0">
              <a:spcBef>
                <a:spcPct val="20000"/>
              </a:spcBef>
              <a:buClr>
                <a:srgbClr val="FFCC00"/>
              </a:buClr>
              <a:buFont typeface="Arial" charset="0"/>
              <a:buChar char="•"/>
              <a:defRPr/>
            </a:pPr>
            <a:endParaRPr lang="en-US" sz="4000" dirty="0">
              <a:solidFill>
                <a:prstClr val="black"/>
              </a:solidFill>
              <a:latin typeface="Arial" pitchFamily="34" charset="0"/>
              <a:cs typeface="Arial" pitchFamily="34" charset="0"/>
            </a:endParaRPr>
          </a:p>
          <a:p>
            <a:pPr marL="533400" indent="-533400" eaLnBrk="0" hangingPunct="0">
              <a:spcBef>
                <a:spcPct val="20000"/>
              </a:spcBef>
              <a:buClr>
                <a:srgbClr val="FFCC00"/>
              </a:buClr>
              <a:buFont typeface="Arial" charset="0"/>
              <a:buChar char="•"/>
              <a:defRPr/>
            </a:pPr>
            <a:endParaRPr lang="en-US" sz="3200" dirty="0">
              <a:solidFill>
                <a:prstClr val="black"/>
              </a:solidFill>
              <a:latin typeface="Arial" pitchFamily="34" charset="0"/>
              <a:cs typeface="Arial" pitchFamily="34" charset="0"/>
            </a:endParaRPr>
          </a:p>
          <a:p>
            <a:pPr marL="533400" indent="-533400" eaLnBrk="0" hangingPunct="0">
              <a:spcBef>
                <a:spcPct val="20000"/>
              </a:spcBef>
              <a:buFont typeface="Arial" charset="0"/>
              <a:buChar char="•"/>
              <a:defRPr/>
            </a:pPr>
            <a:endParaRPr lang="en-US" sz="2400" dirty="0">
              <a:solidFill>
                <a:prstClr val="black"/>
              </a:solidFill>
              <a:latin typeface="Arial" pitchFamily="34" charset="0"/>
              <a:cs typeface="Arial"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316182"/>
            <a:ext cx="3657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1968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sz="3600" dirty="0" smtClean="0"/>
              <a:t>Expert Testimony</a:t>
            </a:r>
          </a:p>
        </p:txBody>
      </p:sp>
      <p:sp>
        <p:nvSpPr>
          <p:cNvPr id="5" name="Rectangle 3"/>
          <p:cNvSpPr txBox="1">
            <a:spLocks noChangeArrowheads="1"/>
          </p:cNvSpPr>
          <p:nvPr/>
        </p:nvSpPr>
        <p:spPr bwMode="auto">
          <a:xfrm>
            <a:off x="762000" y="1371600"/>
            <a:ext cx="7696200" cy="342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33400" indent="-533400" eaLnBrk="0" hangingPunct="0">
              <a:spcBef>
                <a:spcPct val="60000"/>
              </a:spcBef>
              <a:buClr>
                <a:srgbClr val="FFCC00"/>
              </a:buClr>
              <a:buFont typeface="Arial" charset="0"/>
              <a:buChar char="•"/>
              <a:defRPr/>
            </a:pPr>
            <a:endParaRPr lang="en-US" sz="1400" dirty="0">
              <a:solidFill>
                <a:prstClr val="black"/>
              </a:solidFill>
              <a:latin typeface="Arial" pitchFamily="34" charset="0"/>
              <a:cs typeface="Arial" pitchFamily="34" charset="0"/>
            </a:endParaRPr>
          </a:p>
          <a:p>
            <a:pPr marL="342900" indent="-342900" eaLnBrk="0" hangingPunct="0">
              <a:spcBef>
                <a:spcPts val="1800"/>
              </a:spcBef>
              <a:buClr>
                <a:srgbClr val="FFCC00"/>
              </a:buClr>
              <a:buFont typeface="Wingdings" panose="05000000000000000000" pitchFamily="2" charset="2"/>
              <a:buChar char="q"/>
              <a:defRPr/>
            </a:pPr>
            <a:r>
              <a:rPr lang="en-US" sz="2800" dirty="0">
                <a:solidFill>
                  <a:prstClr val="black"/>
                </a:solidFill>
              </a:rPr>
              <a:t>Experts must qualify in order to testify (</a:t>
            </a:r>
            <a:r>
              <a:rPr lang="en-US" sz="2800" i="1" dirty="0" err="1">
                <a:solidFill>
                  <a:prstClr val="black"/>
                </a:solidFill>
              </a:rPr>
              <a:t>Daubert</a:t>
            </a:r>
            <a:r>
              <a:rPr lang="en-US" sz="2800" dirty="0">
                <a:solidFill>
                  <a:prstClr val="black"/>
                </a:solidFill>
              </a:rPr>
              <a:t> standard)</a:t>
            </a:r>
          </a:p>
          <a:p>
            <a:pPr marL="342900" indent="-342900" eaLnBrk="0" hangingPunct="0">
              <a:spcBef>
                <a:spcPts val="1800"/>
              </a:spcBef>
              <a:buClr>
                <a:srgbClr val="FFCC00"/>
              </a:buClr>
              <a:buFont typeface="Wingdings" panose="05000000000000000000" pitchFamily="2" charset="2"/>
              <a:buChar char="q"/>
              <a:defRPr/>
            </a:pPr>
            <a:r>
              <a:rPr lang="en-US" sz="2800" dirty="0">
                <a:solidFill>
                  <a:prstClr val="black"/>
                </a:solidFill>
              </a:rPr>
              <a:t>Opinion must be 1) relevant and 2) valid and reliable</a:t>
            </a:r>
            <a:endParaRPr lang="en-US" sz="4000" dirty="0">
              <a:solidFill>
                <a:prstClr val="black"/>
              </a:solidFill>
              <a:latin typeface="Arial" pitchFamily="34" charset="0"/>
              <a:cs typeface="Arial" pitchFamily="34" charset="0"/>
            </a:endParaRPr>
          </a:p>
          <a:p>
            <a:pPr marL="533400" indent="-533400" eaLnBrk="0" hangingPunct="0">
              <a:spcBef>
                <a:spcPct val="20000"/>
              </a:spcBef>
              <a:buClr>
                <a:srgbClr val="FFCC00"/>
              </a:buClr>
              <a:buFont typeface="Arial" charset="0"/>
              <a:buChar char="•"/>
              <a:defRPr/>
            </a:pPr>
            <a:endParaRPr lang="en-US" sz="3200" dirty="0">
              <a:solidFill>
                <a:prstClr val="black"/>
              </a:solidFill>
              <a:latin typeface="Arial" pitchFamily="34" charset="0"/>
              <a:cs typeface="Arial" pitchFamily="34" charset="0"/>
            </a:endParaRPr>
          </a:p>
          <a:p>
            <a:pPr marL="533400" indent="-533400" eaLnBrk="0" hangingPunct="0">
              <a:spcBef>
                <a:spcPct val="20000"/>
              </a:spcBef>
              <a:buFont typeface="Arial" charset="0"/>
              <a:buChar char="•"/>
              <a:defRPr/>
            </a:pPr>
            <a:endParaRPr lang="en-US" sz="2400" dirty="0">
              <a:solidFill>
                <a:prstClr val="black"/>
              </a:solidFill>
              <a:latin typeface="Arial" pitchFamily="34" charset="0"/>
              <a:cs typeface="Arial" pitchFamily="34" charset="0"/>
            </a:endParaRPr>
          </a:p>
        </p:txBody>
      </p:sp>
      <p:sp>
        <p:nvSpPr>
          <p:cNvPr id="2" name="TextBox 1"/>
          <p:cNvSpPr txBox="1"/>
          <p:nvPr/>
        </p:nvSpPr>
        <p:spPr>
          <a:xfrm>
            <a:off x="775854" y="4267200"/>
            <a:ext cx="7453745" cy="1938992"/>
          </a:xfrm>
          <a:prstGeom prst="rect">
            <a:avLst/>
          </a:prstGeom>
          <a:noFill/>
          <a:ln>
            <a:solidFill>
              <a:schemeClr val="tx1"/>
            </a:solidFill>
          </a:ln>
        </p:spPr>
        <p:txBody>
          <a:bodyPr wrap="square" rtlCol="0">
            <a:spAutoFit/>
          </a:bodyPr>
          <a:lstStyle/>
          <a:p>
            <a:pPr eaLnBrk="0" hangingPunct="0">
              <a:spcBef>
                <a:spcPts val="1800"/>
              </a:spcBef>
              <a:buClr>
                <a:srgbClr val="FFCC00"/>
              </a:buClr>
              <a:defRPr/>
            </a:pPr>
            <a:r>
              <a:rPr lang="en-US" sz="2400" dirty="0">
                <a:solidFill>
                  <a:prstClr val="black"/>
                </a:solidFill>
              </a:rPr>
              <a:t>U.S. Supreme Court in </a:t>
            </a:r>
            <a:r>
              <a:rPr lang="en-US" sz="2400" i="1" dirty="0" err="1">
                <a:solidFill>
                  <a:prstClr val="black"/>
                </a:solidFill>
              </a:rPr>
              <a:t>Daubert</a:t>
            </a:r>
            <a:r>
              <a:rPr lang="en-US" sz="2400" dirty="0">
                <a:solidFill>
                  <a:prstClr val="black"/>
                </a:solidFill>
              </a:rPr>
              <a:t>:  “Vigorous cross-examination, presentation of contrary evidence, and careful instruction on the burden of proof are the traditional and appropriate means of attacking shaky but admissible evidence.”  509 U.S. 579, 596 (1993).</a:t>
            </a:r>
          </a:p>
        </p:txBody>
      </p:sp>
    </p:spTree>
    <p:extLst>
      <p:ext uri="{BB962C8B-B14F-4D97-AF65-F5344CB8AC3E}">
        <p14:creationId xmlns:p14="http://schemas.microsoft.com/office/powerpoint/2010/main" val="478953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922361" y="527236"/>
            <a:ext cx="7315200" cy="1066800"/>
          </a:xfrm>
          <a:prstGeom prst="rect">
            <a:avLst/>
          </a:prstGeom>
          <a:solidFill>
            <a:srgbClr val="335931"/>
          </a:solidFill>
          <a:ln w="15875">
            <a:no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101" name="Rectangle 5"/>
          <p:cNvSpPr>
            <a:spLocks noChangeArrowheads="1"/>
          </p:cNvSpPr>
          <p:nvPr/>
        </p:nvSpPr>
        <p:spPr bwMode="auto">
          <a:xfrm>
            <a:off x="914400" y="533400"/>
            <a:ext cx="7315200" cy="5762625"/>
          </a:xfrm>
          <a:prstGeom prst="rect">
            <a:avLst/>
          </a:prstGeom>
          <a:noFill/>
          <a:ln w="9525">
            <a:solidFill>
              <a:srgbClr val="334A2A"/>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054" name="Rectangle 5"/>
          <p:cNvSpPr>
            <a:spLocks noChangeArrowheads="1"/>
          </p:cNvSpPr>
          <p:nvPr/>
        </p:nvSpPr>
        <p:spPr bwMode="auto">
          <a:xfrm>
            <a:off x="914400" y="1260475"/>
            <a:ext cx="7315200" cy="59477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050" dirty="0" smtClean="0">
              <a:latin typeface="Calibri" pitchFamily="34" charset="0"/>
            </a:endParaRPr>
          </a:p>
          <a:p>
            <a:pPr algn="ctr" eaLnBrk="1" hangingPunct="1">
              <a:defRPr/>
            </a:pPr>
            <a:endParaRPr lang="en-US" altLang="en-US" sz="2000" i="1" dirty="0" smtClean="0">
              <a:latin typeface="Calibri" pitchFamily="34" charset="0"/>
            </a:endParaRPr>
          </a:p>
          <a:p>
            <a:pPr lvl="0" algn="ctr" eaLnBrk="1" hangingPunct="1">
              <a:defRPr/>
            </a:pPr>
            <a:r>
              <a:rPr lang="en-US" altLang="en-US" sz="1600" b="1" i="1" dirty="0">
                <a:latin typeface="Calibri" pitchFamily="34" charset="0"/>
              </a:rPr>
              <a:t>How Professional Standards Shape Scientists’, Lawyers’, and Journalists’ </a:t>
            </a:r>
          </a:p>
          <a:p>
            <a:pPr lvl="0" algn="ctr" eaLnBrk="1" hangingPunct="1">
              <a:defRPr/>
            </a:pPr>
            <a:r>
              <a:rPr lang="en-US" altLang="en-US" sz="1600" b="1" i="1" dirty="0">
                <a:latin typeface="Calibri" pitchFamily="34" charset="0"/>
              </a:rPr>
              <a:t>Approaches to Uncertainty</a:t>
            </a:r>
          </a:p>
          <a:p>
            <a:pPr lvl="0" algn="ctr" eaLnBrk="1" hangingPunct="1">
              <a:defRPr/>
            </a:pPr>
            <a:endParaRPr lang="en-US" altLang="en-US" sz="1000" b="1" i="1" dirty="0">
              <a:latin typeface="Calibri" pitchFamily="34" charset="0"/>
            </a:endParaRPr>
          </a:p>
          <a:p>
            <a:pPr lvl="0" algn="ctr" eaLnBrk="1" hangingPunct="1">
              <a:defRPr/>
            </a:pPr>
            <a:r>
              <a:rPr lang="en-US" altLang="en-US" sz="1200" dirty="0">
                <a:latin typeface="Calibri" pitchFamily="34" charset="0"/>
              </a:rPr>
              <a:t>Friday, September 12, 2014 • 3:00pm-4:15pm ET</a:t>
            </a:r>
            <a:endParaRPr lang="en-US" altLang="en-US" sz="1400" dirty="0">
              <a:latin typeface="Calibri" pitchFamily="34" charset="0"/>
            </a:endParaRPr>
          </a:p>
          <a:p>
            <a:pPr lvl="0" algn="ctr" eaLnBrk="1" hangingPunct="1">
              <a:defRPr/>
            </a:pPr>
            <a:endParaRPr lang="en-US" altLang="en-US" sz="1100" dirty="0">
              <a:latin typeface="Calibri" pitchFamily="34" charset="0"/>
            </a:endParaRPr>
          </a:p>
          <a:p>
            <a:pPr lvl="0" algn="ctr" eaLnBrk="1" hangingPunct="1">
              <a:spcBef>
                <a:spcPts val="0"/>
              </a:spcBef>
              <a:spcAft>
                <a:spcPts val="0"/>
              </a:spcAft>
              <a:defRPr/>
            </a:pPr>
            <a:r>
              <a:rPr lang="en-US" sz="2400" b="1" kern="0" cap="small" dirty="0">
                <a:latin typeface="Calibri" panose="020F0502020204030204" pitchFamily="34" charset="0"/>
                <a:ea typeface="Times New Roman"/>
                <a:cs typeface="Times New Roman"/>
              </a:rPr>
              <a:t>Now Speaking</a:t>
            </a:r>
            <a:r>
              <a:rPr lang="en-US" sz="2400" b="1" kern="0" cap="small" dirty="0" smtClean="0">
                <a:latin typeface="Calibri" panose="020F0502020204030204" pitchFamily="34" charset="0"/>
                <a:ea typeface="Times New Roman"/>
                <a:cs typeface="Times New Roman"/>
              </a:rPr>
              <a:t>:</a:t>
            </a:r>
          </a:p>
          <a:p>
            <a:pPr lvl="0" algn="ctr" eaLnBrk="1" hangingPunct="1">
              <a:spcBef>
                <a:spcPts val="0"/>
              </a:spcBef>
              <a:spcAft>
                <a:spcPts val="0"/>
              </a:spcAft>
              <a:defRPr/>
            </a:pPr>
            <a:endParaRPr lang="en-US" sz="1000" b="1" kern="0" cap="small" dirty="0">
              <a:solidFill>
                <a:srgbClr val="000066"/>
              </a:solidFill>
              <a:latin typeface="Calibri" panose="020F0502020204030204" pitchFamily="34" charset="0"/>
              <a:ea typeface="Times New Roman"/>
              <a:cs typeface="Times New Roman"/>
            </a:endParaRPr>
          </a:p>
          <a:p>
            <a:pPr>
              <a:spcBef>
                <a:spcPts val="0"/>
              </a:spcBef>
              <a:spcAft>
                <a:spcPts val="0"/>
              </a:spcAft>
              <a:defRPr/>
            </a:pPr>
            <a:r>
              <a:rPr lang="en-US" sz="2000" b="1" kern="0" dirty="0" smtClean="0">
                <a:latin typeface="Calibri" panose="020F0502020204030204" pitchFamily="34" charset="0"/>
                <a:ea typeface="Times New Roman"/>
                <a:cs typeface="Times New Roman"/>
              </a:rPr>
              <a:t>George Gray</a:t>
            </a:r>
          </a:p>
          <a:p>
            <a:pPr>
              <a:spcBef>
                <a:spcPts val="0"/>
              </a:spcBef>
              <a:spcAft>
                <a:spcPts val="0"/>
              </a:spcAft>
              <a:defRPr/>
            </a:pPr>
            <a:r>
              <a:rPr lang="en-US" sz="1600" dirty="0">
                <a:latin typeface="Calibri" panose="020F0502020204030204" pitchFamily="34" charset="0"/>
                <a:ea typeface="Calibri"/>
                <a:cs typeface="Times New Roman"/>
              </a:rPr>
              <a:t>Department of Environmental &amp; Occupational Health, George Washington University</a:t>
            </a:r>
            <a:endParaRPr lang="en-US" sz="800" dirty="0" smtClean="0">
              <a:latin typeface="Calibri"/>
              <a:ea typeface="Calibri"/>
              <a:cs typeface="Times New Roman"/>
            </a:endParaRPr>
          </a:p>
          <a:p>
            <a:pPr marL="1828800">
              <a:spcBef>
                <a:spcPts val="0"/>
              </a:spcBef>
              <a:spcAft>
                <a:spcPts val="0"/>
              </a:spcAft>
              <a:defRPr/>
            </a:pPr>
            <a:r>
              <a:rPr lang="en-US" sz="1100" dirty="0" smtClean="0">
                <a:latin typeface="Calibri"/>
                <a:ea typeface="Calibri"/>
                <a:cs typeface="Arial"/>
              </a:rPr>
              <a:t>	</a:t>
            </a:r>
          </a:p>
          <a:p>
            <a:pPr marL="1828800">
              <a:spcBef>
                <a:spcPts val="0"/>
              </a:spcBef>
              <a:spcAft>
                <a:spcPts val="0"/>
              </a:spcAft>
              <a:defRPr/>
            </a:pPr>
            <a:r>
              <a:rPr lang="en-US" sz="1100" dirty="0">
                <a:latin typeface="Calibri"/>
                <a:ea typeface="Calibri"/>
                <a:cs typeface="Arial"/>
              </a:rPr>
              <a:t>	</a:t>
            </a:r>
            <a:r>
              <a:rPr lang="en-US" sz="1200" dirty="0" smtClean="0">
                <a:latin typeface="Calibri"/>
                <a:ea typeface="Calibri"/>
                <a:cs typeface="Arial"/>
              </a:rPr>
              <a:t>In </a:t>
            </a:r>
            <a:r>
              <a:rPr lang="en-US" sz="1200" dirty="0">
                <a:latin typeface="Calibri"/>
                <a:ea typeface="Calibri"/>
                <a:cs typeface="Arial"/>
              </a:rPr>
              <a:t>both academic and policymaking settings, </a:t>
            </a:r>
            <a:r>
              <a:rPr lang="en-US" sz="1200" dirty="0" smtClean="0">
                <a:latin typeface="Calibri"/>
                <a:ea typeface="Calibri"/>
                <a:cs typeface="Arial"/>
              </a:rPr>
              <a:t>Professor Gray has </a:t>
            </a:r>
            <a:r>
              <a:rPr lang="en-US" sz="1200" dirty="0">
                <a:latin typeface="Calibri"/>
                <a:ea typeface="Calibri"/>
                <a:cs typeface="Arial"/>
              </a:rPr>
              <a:t>long </a:t>
            </a:r>
            <a:r>
              <a:rPr lang="en-US" sz="1200" dirty="0" smtClean="0">
                <a:latin typeface="Calibri"/>
                <a:ea typeface="Calibri"/>
                <a:cs typeface="Arial"/>
              </a:rPr>
              <a:t>	been </a:t>
            </a:r>
            <a:r>
              <a:rPr lang="en-US" sz="1200" dirty="0">
                <a:latin typeface="Calibri"/>
                <a:ea typeface="Calibri"/>
                <a:cs typeface="Arial"/>
              </a:rPr>
              <a:t>committed to the effective use of </a:t>
            </a:r>
            <a:r>
              <a:rPr lang="en-US" sz="1200" dirty="0" smtClean="0">
                <a:latin typeface="Calibri"/>
                <a:ea typeface="Calibri"/>
                <a:cs typeface="Arial"/>
              </a:rPr>
              <a:t>science </a:t>
            </a:r>
            <a:r>
              <a:rPr lang="en-US" sz="1200" dirty="0">
                <a:latin typeface="Calibri"/>
                <a:ea typeface="Calibri"/>
                <a:cs typeface="Arial"/>
              </a:rPr>
              <a:t>to inform public </a:t>
            </a:r>
            <a:r>
              <a:rPr lang="en-US" sz="1200" dirty="0" smtClean="0">
                <a:latin typeface="Calibri"/>
                <a:ea typeface="Calibri"/>
                <a:cs typeface="Arial"/>
              </a:rPr>
              <a:t>health 	choices</a:t>
            </a:r>
            <a:r>
              <a:rPr lang="en-US" sz="1200" dirty="0">
                <a:latin typeface="Calibri"/>
                <a:ea typeface="Calibri"/>
                <a:cs typeface="Arial"/>
              </a:rPr>
              <a:t>, and emphasizes the </a:t>
            </a:r>
            <a:r>
              <a:rPr lang="en-US" sz="1200" dirty="0" smtClean="0">
                <a:latin typeface="Calibri"/>
                <a:ea typeface="Calibri"/>
                <a:cs typeface="Arial"/>
              </a:rPr>
              <a:t>	importance </a:t>
            </a:r>
            <a:r>
              <a:rPr lang="en-US" sz="1200" dirty="0">
                <a:latin typeface="Calibri"/>
                <a:ea typeface="Calibri"/>
                <a:cs typeface="Arial"/>
              </a:rPr>
              <a:t>of communicating those </a:t>
            </a:r>
            <a:r>
              <a:rPr lang="en-US" sz="1200" dirty="0" smtClean="0">
                <a:latin typeface="Calibri"/>
                <a:ea typeface="Calibri"/>
                <a:cs typeface="Arial"/>
              </a:rPr>
              <a:t>	choices </a:t>
            </a:r>
            <a:r>
              <a:rPr lang="en-US" sz="1200" dirty="0">
                <a:latin typeface="Calibri"/>
                <a:ea typeface="Calibri"/>
                <a:cs typeface="Arial"/>
              </a:rPr>
              <a:t>effectively to citizens, </a:t>
            </a:r>
            <a:r>
              <a:rPr lang="en-US" sz="1200" dirty="0" smtClean="0">
                <a:latin typeface="Calibri"/>
                <a:ea typeface="Calibri"/>
                <a:cs typeface="Arial"/>
              </a:rPr>
              <a:t>journalists</a:t>
            </a:r>
            <a:r>
              <a:rPr lang="en-US" sz="1200" dirty="0">
                <a:latin typeface="Calibri"/>
                <a:ea typeface="Calibri"/>
                <a:cs typeface="Arial"/>
              </a:rPr>
              <a:t>, and lawmakers. </a:t>
            </a:r>
            <a:r>
              <a:rPr lang="en-US" sz="1200" dirty="0" smtClean="0">
                <a:latin typeface="Calibri"/>
                <a:ea typeface="Calibri"/>
                <a:cs typeface="Arial"/>
              </a:rPr>
              <a:t>His </a:t>
            </a:r>
            <a:r>
              <a:rPr lang="en-US" sz="1200" dirty="0">
                <a:latin typeface="Calibri"/>
                <a:ea typeface="Calibri"/>
                <a:cs typeface="Arial"/>
              </a:rPr>
              <a:t>areas of </a:t>
            </a:r>
            <a:r>
              <a:rPr lang="en-US" sz="1200" dirty="0" smtClean="0">
                <a:latin typeface="Calibri"/>
                <a:ea typeface="Calibri"/>
                <a:cs typeface="Arial"/>
              </a:rPr>
              <a:t>	focus include nanotechnology</a:t>
            </a:r>
            <a:r>
              <a:rPr lang="en-US" sz="1200" dirty="0">
                <a:latin typeface="Calibri"/>
                <a:ea typeface="Calibri"/>
                <a:cs typeface="Arial"/>
              </a:rPr>
              <a:t>, ecosystem research, the influence of </a:t>
            </a:r>
            <a:r>
              <a:rPr lang="en-US" sz="1200" dirty="0" smtClean="0">
                <a:latin typeface="Calibri"/>
                <a:ea typeface="Calibri"/>
                <a:cs typeface="Arial"/>
              </a:rPr>
              <a:t>	toxicology advances </a:t>
            </a:r>
            <a:r>
              <a:rPr lang="en-US" sz="1200" dirty="0">
                <a:latin typeface="Calibri"/>
                <a:ea typeface="Calibri"/>
                <a:cs typeface="Arial"/>
              </a:rPr>
              <a:t>on testing and risk assessment, and sustainability. </a:t>
            </a:r>
            <a:r>
              <a:rPr lang="en-US" sz="1200" dirty="0" smtClean="0">
                <a:latin typeface="Calibri"/>
                <a:ea typeface="Calibri"/>
                <a:cs typeface="Arial"/>
              </a:rPr>
              <a:t>	Gray </a:t>
            </a:r>
            <a:r>
              <a:rPr lang="en-US" sz="1200" dirty="0">
                <a:latin typeface="Calibri"/>
                <a:ea typeface="Calibri"/>
                <a:cs typeface="Arial"/>
              </a:rPr>
              <a:t>received </a:t>
            </a:r>
            <a:r>
              <a:rPr lang="en-US" sz="1200" dirty="0" smtClean="0">
                <a:latin typeface="Calibri"/>
                <a:ea typeface="Calibri"/>
                <a:cs typeface="Arial"/>
              </a:rPr>
              <a:t>his B.S</a:t>
            </a:r>
            <a:r>
              <a:rPr lang="en-US" sz="1200" dirty="0">
                <a:latin typeface="Calibri"/>
                <a:ea typeface="Calibri"/>
                <a:cs typeface="Arial"/>
              </a:rPr>
              <a:t>. in Biology from the University of Michigan, and </a:t>
            </a:r>
            <a:r>
              <a:rPr lang="en-US" sz="1200" dirty="0" smtClean="0">
                <a:latin typeface="Calibri"/>
                <a:ea typeface="Calibri"/>
                <a:cs typeface="Arial"/>
              </a:rPr>
              <a:t>	his </a:t>
            </a:r>
            <a:r>
              <a:rPr lang="en-US" sz="1200" dirty="0">
                <a:latin typeface="Calibri"/>
                <a:ea typeface="Calibri"/>
                <a:cs typeface="Arial"/>
              </a:rPr>
              <a:t>M.S. (Toxicology) and </a:t>
            </a:r>
            <a:r>
              <a:rPr lang="en-US" sz="1200" dirty="0" smtClean="0">
                <a:latin typeface="Calibri"/>
                <a:ea typeface="Calibri"/>
                <a:cs typeface="Arial"/>
              </a:rPr>
              <a:t>Ph.D</a:t>
            </a:r>
            <a:r>
              <a:rPr lang="en-US" sz="1200" dirty="0">
                <a:latin typeface="Calibri"/>
                <a:ea typeface="Calibri"/>
                <a:cs typeface="Arial"/>
              </a:rPr>
              <a:t>. from the University of Rochester School </a:t>
            </a:r>
            <a:r>
              <a:rPr lang="en-US" sz="1200" dirty="0" smtClean="0">
                <a:latin typeface="Calibri"/>
                <a:ea typeface="Calibri"/>
                <a:cs typeface="Arial"/>
              </a:rPr>
              <a:t>	of </a:t>
            </a:r>
            <a:r>
              <a:rPr lang="en-US" sz="1200" dirty="0">
                <a:latin typeface="Calibri"/>
                <a:ea typeface="Calibri"/>
                <a:cs typeface="Arial"/>
              </a:rPr>
              <a:t>Medicine and Dentistry. </a:t>
            </a:r>
            <a:endParaRPr lang="en-US" altLang="en-US" sz="1200" b="1" dirty="0" smtClean="0">
              <a:latin typeface="Calibri" pitchFamily="34" charset="0"/>
            </a:endParaRPr>
          </a:p>
          <a:p>
            <a:pPr algn="ctr" eaLnBrk="1" hangingPunct="1">
              <a:defRPr/>
            </a:pPr>
            <a:endParaRPr lang="en-US" altLang="en-US" sz="1200" b="1" dirty="0" smtClean="0">
              <a:latin typeface="Calibri" pitchFamily="34" charset="0"/>
            </a:endParaRPr>
          </a:p>
          <a:p>
            <a:pPr algn="ctr" eaLnBrk="1" hangingPunct="1">
              <a:defRPr/>
            </a:pPr>
            <a:endParaRPr lang="en-US" altLang="en-US" sz="1200" b="1" dirty="0" smtClean="0">
              <a:latin typeface="Calibri" pitchFamily="34" charset="0"/>
            </a:endParaRPr>
          </a:p>
          <a:p>
            <a:pPr algn="ctr" eaLnBrk="1" hangingPunct="1">
              <a:defRPr/>
            </a:pPr>
            <a:r>
              <a:rPr lang="en-US" altLang="en-US" sz="1200" b="1" dirty="0" smtClean="0">
                <a:latin typeface="Calibri" pitchFamily="34" charset="0"/>
              </a:rPr>
              <a:t>Questions for the panelists? </a:t>
            </a:r>
            <a:r>
              <a:rPr lang="en-US" altLang="en-US" sz="1200" dirty="0" smtClean="0">
                <a:latin typeface="Calibri" pitchFamily="34" charset="0"/>
              </a:rPr>
              <a:t>Submit via the “Questions” box </a:t>
            </a:r>
          </a:p>
          <a:p>
            <a:pPr algn="ctr" eaLnBrk="1" hangingPunct="1"/>
            <a:endParaRPr lang="en-US" altLang="en-US" sz="1200" dirty="0">
              <a:solidFill>
                <a:srgbClr val="000066"/>
              </a:solidFill>
              <a:latin typeface="Calibri" pitchFamily="34" charset="0"/>
            </a:endParaRPr>
          </a:p>
          <a:p>
            <a:pPr algn="ctr" eaLnBrk="1" hangingPunct="1"/>
            <a:endParaRPr lang="en-US" altLang="en-US" sz="1100" i="1" dirty="0">
              <a:solidFill>
                <a:srgbClr val="000066"/>
              </a:solidFill>
              <a:latin typeface="Calibri" pitchFamily="34" charset="0"/>
            </a:endParaRPr>
          </a:p>
          <a:p>
            <a:pPr algn="ctr" eaLnBrk="1" hangingPunct="1"/>
            <a:r>
              <a:rPr lang="en-US" altLang="en-US" sz="1100" i="1" dirty="0" smtClean="0">
                <a:latin typeface="Calibri" pitchFamily="34" charset="0"/>
              </a:rPr>
              <a:t>This </a:t>
            </a:r>
            <a:r>
              <a:rPr lang="en-US" altLang="en-US" sz="1100" i="1" dirty="0">
                <a:latin typeface="Calibri" pitchFamily="34" charset="0"/>
              </a:rPr>
              <a:t>webinar is made possible </a:t>
            </a:r>
            <a:r>
              <a:rPr lang="en-US" altLang="en-US" sz="1100" i="1" dirty="0" smtClean="0">
                <a:latin typeface="Calibri" pitchFamily="34" charset="0"/>
              </a:rPr>
              <a:t>with support from the </a:t>
            </a:r>
            <a:r>
              <a:rPr lang="en-US" altLang="en-US" sz="1100" i="1" dirty="0">
                <a:latin typeface="Calibri" pitchFamily="34" charset="0"/>
              </a:rPr>
              <a:t>National Science Foundation’s </a:t>
            </a:r>
            <a:r>
              <a:rPr lang="en-US" altLang="en-US" sz="1100" i="1" dirty="0" err="1">
                <a:latin typeface="Calibri" pitchFamily="34" charset="0"/>
              </a:rPr>
              <a:t>Paleoclimate</a:t>
            </a:r>
            <a:r>
              <a:rPr lang="en-US" altLang="en-US" sz="1100" i="1" dirty="0">
                <a:latin typeface="Calibri" pitchFamily="34" charset="0"/>
              </a:rPr>
              <a:t> Program</a:t>
            </a:r>
            <a:endParaRPr lang="en-US" altLang="en-US" sz="1050" b="1" dirty="0">
              <a:latin typeface="Calibri" pitchFamily="34" charset="0"/>
            </a:endParaRPr>
          </a:p>
          <a:p>
            <a:pPr algn="ctr" eaLnBrk="1" hangingPunct="1">
              <a:defRPr/>
            </a:pPr>
            <a:endParaRPr lang="en-US" altLang="en-US" sz="1400" i="1" dirty="0" smtClean="0">
              <a:solidFill>
                <a:srgbClr val="000066"/>
              </a:solidFill>
              <a:latin typeface="Calibri" pitchFamily="34" charset="0"/>
            </a:endParaRPr>
          </a:p>
        </p:txBody>
      </p:sp>
      <p:pic>
        <p:nvPicPr>
          <p:cNvPr id="9" name="Picture 1" descr="transEli2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5204" y="2250475"/>
            <a:ext cx="1036655" cy="85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518" y="4038600"/>
            <a:ext cx="2096964" cy="16691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le 12"/>
          <p:cNvSpPr/>
          <p:nvPr/>
        </p:nvSpPr>
        <p:spPr>
          <a:xfrm>
            <a:off x="2286000" y="609600"/>
            <a:ext cx="5936566" cy="954107"/>
          </a:xfrm>
          <a:prstGeom prst="rect">
            <a:avLst/>
          </a:prstGeom>
        </p:spPr>
        <p:txBody>
          <a:bodyPr wrap="square">
            <a:spAutoFit/>
          </a:bodyPr>
          <a:lstStyle/>
          <a:p>
            <a:pPr lvl="0" algn="ctr">
              <a:spcAft>
                <a:spcPts val="1000"/>
              </a:spcAft>
              <a:defRPr/>
            </a:pPr>
            <a:r>
              <a:rPr lang="en-US" sz="2800" spc="200" dirty="0">
                <a:solidFill>
                  <a:srgbClr val="FFFFFF"/>
                </a:solidFill>
                <a:latin typeface="Cambria" panose="02040503050406030204" pitchFamily="18" charset="0"/>
                <a:cs typeface="Arial" pitchFamily="34" charset="0"/>
              </a:rPr>
              <a:t>The Ethics of Communicating Scientific Uncertainty </a:t>
            </a:r>
            <a:endParaRPr lang="en-US" sz="2800" spc="200" dirty="0">
              <a:solidFill>
                <a:srgbClr val="000000"/>
              </a:solidFill>
              <a:latin typeface="Cambria" panose="02040503050406030204" pitchFamily="18" charset="0"/>
              <a:cs typeface="Arial" pitchFamily="34" charset="0"/>
            </a:endParaRPr>
          </a:p>
        </p:txBody>
      </p:sp>
      <p:pic>
        <p:nvPicPr>
          <p:cNvPr id="14" name="Picture 1" descr="transEli2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925" y="664562"/>
            <a:ext cx="1036655" cy="85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sz="3600" dirty="0" smtClean="0"/>
              <a:t>Judge as Gatekeeper</a:t>
            </a:r>
          </a:p>
        </p:txBody>
      </p:sp>
      <p:sp>
        <p:nvSpPr>
          <p:cNvPr id="5" name="Rectangle 3"/>
          <p:cNvSpPr txBox="1">
            <a:spLocks noChangeArrowheads="1"/>
          </p:cNvSpPr>
          <p:nvPr/>
        </p:nvSpPr>
        <p:spPr bwMode="auto">
          <a:xfrm>
            <a:off x="762000" y="1371600"/>
            <a:ext cx="7696200" cy="342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533400" indent="-533400" eaLnBrk="0" hangingPunct="0">
              <a:spcBef>
                <a:spcPct val="60000"/>
              </a:spcBef>
              <a:buClr>
                <a:srgbClr val="FFCC00"/>
              </a:buClr>
              <a:buFont typeface="Arial" charset="0"/>
              <a:buChar char="•"/>
              <a:defRPr/>
            </a:pPr>
            <a:endParaRPr lang="en-US" sz="1400" dirty="0">
              <a:solidFill>
                <a:prstClr val="black"/>
              </a:solidFill>
              <a:latin typeface="Arial" pitchFamily="34" charset="0"/>
              <a:cs typeface="Arial" pitchFamily="34" charset="0"/>
            </a:endParaRPr>
          </a:p>
          <a:p>
            <a:pPr eaLnBrk="0" hangingPunct="0">
              <a:spcBef>
                <a:spcPct val="20000"/>
              </a:spcBef>
              <a:buClr>
                <a:srgbClr val="FFCC00"/>
              </a:buClr>
              <a:defRPr/>
            </a:pPr>
            <a:endParaRPr lang="en-US" sz="3200" dirty="0">
              <a:solidFill>
                <a:prstClr val="black"/>
              </a:solidFill>
              <a:latin typeface="Arial" pitchFamily="34" charset="0"/>
              <a:cs typeface="Arial" pitchFamily="34" charset="0"/>
            </a:endParaRPr>
          </a:p>
          <a:p>
            <a:pPr marL="533400" indent="-533400" eaLnBrk="0" hangingPunct="0">
              <a:spcBef>
                <a:spcPct val="20000"/>
              </a:spcBef>
              <a:buFont typeface="Arial" charset="0"/>
              <a:buChar char="•"/>
              <a:defRPr/>
            </a:pPr>
            <a:endParaRPr lang="en-US" sz="2400" dirty="0">
              <a:solidFill>
                <a:prstClr val="black"/>
              </a:solidFill>
              <a:latin typeface="Arial" pitchFamily="34" charset="0"/>
              <a:cs typeface="Arial" pitchFamily="34" charset="0"/>
            </a:endParaRPr>
          </a:p>
        </p:txBody>
      </p:sp>
      <p:sp>
        <p:nvSpPr>
          <p:cNvPr id="2" name="TextBox 1"/>
          <p:cNvSpPr txBox="1"/>
          <p:nvPr/>
        </p:nvSpPr>
        <p:spPr>
          <a:xfrm>
            <a:off x="457201" y="1567295"/>
            <a:ext cx="3276600" cy="4632037"/>
          </a:xfrm>
          <a:prstGeom prst="rect">
            <a:avLst/>
          </a:prstGeom>
          <a:noFill/>
          <a:ln>
            <a:solidFill>
              <a:schemeClr val="tx1"/>
            </a:solidFill>
          </a:ln>
        </p:spPr>
        <p:txBody>
          <a:bodyPr wrap="square" rtlCol="0">
            <a:spAutoFit/>
          </a:bodyPr>
          <a:lstStyle/>
          <a:p>
            <a:pPr eaLnBrk="0" hangingPunct="0">
              <a:spcBef>
                <a:spcPts val="1800"/>
              </a:spcBef>
              <a:buClr>
                <a:srgbClr val="FFCC00"/>
              </a:buClr>
              <a:defRPr/>
            </a:pPr>
            <a:r>
              <a:rPr lang="en-US" sz="2000" dirty="0">
                <a:solidFill>
                  <a:prstClr val="black"/>
                </a:solidFill>
              </a:rPr>
              <a:t>Researchers surveyed 400 state trial court judges in all 50 states. The survey results suggest that "many judges may not be fully prepared to deal with the amount, diversity and complexity of the science presented in their courtrooms" and that "many judges did not recognize their lack of understanding." </a:t>
            </a:r>
          </a:p>
          <a:p>
            <a:pPr eaLnBrk="0" hangingPunct="0">
              <a:spcBef>
                <a:spcPts val="1800"/>
              </a:spcBef>
              <a:buClr>
                <a:srgbClr val="FFCC00"/>
              </a:buClr>
              <a:defRPr/>
            </a:pPr>
            <a:r>
              <a:rPr lang="en-US" sz="2000" dirty="0">
                <a:solidFill>
                  <a:prstClr val="black"/>
                </a:solidFill>
              </a:rPr>
              <a:t>(S. </a:t>
            </a:r>
            <a:r>
              <a:rPr lang="en-US" sz="2000" dirty="0" err="1">
                <a:solidFill>
                  <a:prstClr val="black"/>
                </a:solidFill>
              </a:rPr>
              <a:t>Gatowski</a:t>
            </a:r>
            <a:r>
              <a:rPr lang="en-US" sz="2000" dirty="0">
                <a:solidFill>
                  <a:prstClr val="black"/>
                </a:solidFill>
              </a:rPr>
              <a:t> et al. 2001)</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81150"/>
            <a:ext cx="483870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344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914400" y="527236"/>
            <a:ext cx="7315200" cy="1066800"/>
          </a:xfrm>
          <a:prstGeom prst="rect">
            <a:avLst/>
          </a:prstGeom>
          <a:solidFill>
            <a:srgbClr val="335931"/>
          </a:solidFill>
          <a:ln w="15875">
            <a:solidFill>
              <a:srgbClr val="00009A"/>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6149" name="Rectangle 5"/>
          <p:cNvSpPr>
            <a:spLocks noChangeArrowheads="1"/>
          </p:cNvSpPr>
          <p:nvPr/>
        </p:nvSpPr>
        <p:spPr bwMode="auto">
          <a:xfrm>
            <a:off x="914400" y="533400"/>
            <a:ext cx="7315200" cy="5762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054" name="Rectangle 5"/>
          <p:cNvSpPr>
            <a:spLocks noChangeArrowheads="1"/>
          </p:cNvSpPr>
          <p:nvPr/>
        </p:nvSpPr>
        <p:spPr bwMode="auto">
          <a:xfrm>
            <a:off x="914400" y="1260475"/>
            <a:ext cx="7315200" cy="57246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050" dirty="0" smtClean="0">
              <a:solidFill>
                <a:srgbClr val="2C847A"/>
              </a:solidFill>
              <a:latin typeface="Calibri" pitchFamily="34" charset="0"/>
            </a:endParaRPr>
          </a:p>
          <a:p>
            <a:pPr lvl="0" algn="ctr" eaLnBrk="1" hangingPunct="1">
              <a:defRPr/>
            </a:pPr>
            <a:endParaRPr lang="en-US" altLang="en-US" sz="1600" b="1" i="1" dirty="0" smtClean="0">
              <a:latin typeface="Calibri" pitchFamily="34" charset="0"/>
            </a:endParaRPr>
          </a:p>
          <a:p>
            <a:pPr lvl="0" algn="ctr" eaLnBrk="1" hangingPunct="1">
              <a:defRPr/>
            </a:pPr>
            <a:r>
              <a:rPr lang="en-US" altLang="en-US" sz="1600" b="1" i="1" dirty="0" smtClean="0">
                <a:latin typeface="Calibri" pitchFamily="34" charset="0"/>
              </a:rPr>
              <a:t>How </a:t>
            </a:r>
            <a:r>
              <a:rPr lang="en-US" altLang="en-US" sz="1600" b="1" i="1" dirty="0">
                <a:latin typeface="Calibri" pitchFamily="34" charset="0"/>
              </a:rPr>
              <a:t>Professional Standards Shape Scientists’, Lawyers’, and Journalists’ </a:t>
            </a:r>
          </a:p>
          <a:p>
            <a:pPr lvl="0" algn="ctr" eaLnBrk="1" hangingPunct="1">
              <a:defRPr/>
            </a:pPr>
            <a:r>
              <a:rPr lang="en-US" altLang="en-US" sz="1600" b="1" i="1" dirty="0">
                <a:latin typeface="Calibri" pitchFamily="34" charset="0"/>
              </a:rPr>
              <a:t>Approaches to Uncertainty</a:t>
            </a:r>
          </a:p>
          <a:p>
            <a:pPr lvl="0" algn="ctr" eaLnBrk="1" hangingPunct="1">
              <a:defRPr/>
            </a:pPr>
            <a:endParaRPr lang="en-US" altLang="en-US" sz="1000" b="1" i="1" dirty="0">
              <a:latin typeface="Calibri" pitchFamily="34" charset="0"/>
            </a:endParaRPr>
          </a:p>
          <a:p>
            <a:pPr lvl="0" algn="ctr" eaLnBrk="1" hangingPunct="1">
              <a:defRPr/>
            </a:pPr>
            <a:r>
              <a:rPr lang="en-US" altLang="en-US" sz="1200" dirty="0">
                <a:latin typeface="Calibri" pitchFamily="34" charset="0"/>
              </a:rPr>
              <a:t>Friday, September 12, 2014 • 3:00pm-4:15pm ET</a:t>
            </a:r>
            <a:endParaRPr lang="en-US" altLang="en-US" sz="1400" dirty="0">
              <a:latin typeface="Calibri" pitchFamily="34" charset="0"/>
            </a:endParaRPr>
          </a:p>
          <a:p>
            <a:pPr lvl="0" algn="ctr" eaLnBrk="1" hangingPunct="1">
              <a:defRPr/>
            </a:pPr>
            <a:endParaRPr lang="en-US" altLang="en-US" sz="1100" dirty="0">
              <a:latin typeface="Calibri" pitchFamily="34" charset="0"/>
            </a:endParaRPr>
          </a:p>
          <a:p>
            <a:pPr lvl="0" algn="ctr" eaLnBrk="1" hangingPunct="1">
              <a:spcBef>
                <a:spcPts val="0"/>
              </a:spcBef>
              <a:spcAft>
                <a:spcPts val="0"/>
              </a:spcAft>
              <a:defRPr/>
            </a:pPr>
            <a:r>
              <a:rPr lang="en-US" sz="2400" b="1" kern="0" cap="small" dirty="0">
                <a:latin typeface="Calibri" panose="020F0502020204030204" pitchFamily="34" charset="0"/>
                <a:ea typeface="Times New Roman"/>
                <a:cs typeface="Times New Roman"/>
              </a:rPr>
              <a:t>Now Speaking:</a:t>
            </a:r>
          </a:p>
          <a:p>
            <a:pPr>
              <a:spcBef>
                <a:spcPts val="0"/>
              </a:spcBef>
              <a:spcAft>
                <a:spcPts val="0"/>
              </a:spcAft>
              <a:defRPr/>
            </a:pPr>
            <a:endParaRPr lang="en-US" sz="1050" b="1" kern="0" dirty="0" smtClean="0">
              <a:latin typeface="Calibri" panose="020F0502020204030204" pitchFamily="34" charset="0"/>
              <a:ea typeface="Times New Roman"/>
              <a:cs typeface="Times New Roman"/>
            </a:endParaRPr>
          </a:p>
          <a:p>
            <a:pPr>
              <a:spcBef>
                <a:spcPts val="0"/>
              </a:spcBef>
              <a:spcAft>
                <a:spcPts val="0"/>
              </a:spcAft>
              <a:defRPr/>
            </a:pPr>
            <a:r>
              <a:rPr lang="en-US" sz="2000" b="1" kern="0" dirty="0" smtClean="0">
                <a:latin typeface="Calibri" panose="020F0502020204030204" pitchFamily="34" charset="0"/>
                <a:ea typeface="Times New Roman"/>
                <a:cs typeface="Times New Roman"/>
              </a:rPr>
              <a:t>David </a:t>
            </a:r>
            <a:r>
              <a:rPr lang="en-US" sz="2000" b="1" kern="0" dirty="0" err="1" smtClean="0">
                <a:latin typeface="Calibri" panose="020F0502020204030204" pitchFamily="34" charset="0"/>
                <a:ea typeface="Times New Roman"/>
                <a:cs typeface="Times New Roman"/>
              </a:rPr>
              <a:t>Poulson</a:t>
            </a:r>
            <a:endParaRPr lang="en-US" sz="2000" b="1" kern="0" dirty="0" smtClean="0">
              <a:latin typeface="Calibri" panose="020F0502020204030204" pitchFamily="34" charset="0"/>
              <a:ea typeface="Times New Roman"/>
              <a:cs typeface="Times New Roman"/>
            </a:endParaRPr>
          </a:p>
          <a:p>
            <a:pPr>
              <a:spcBef>
                <a:spcPts val="0"/>
              </a:spcBef>
              <a:spcAft>
                <a:spcPts val="0"/>
              </a:spcAft>
              <a:defRPr/>
            </a:pPr>
            <a:r>
              <a:rPr lang="en-US" sz="1600" dirty="0">
                <a:latin typeface="Calibri" panose="020F0502020204030204" pitchFamily="34" charset="0"/>
                <a:ea typeface="Calibri"/>
                <a:cs typeface="Times New Roman"/>
              </a:rPr>
              <a:t>Knight Center for Environmental Journalism, Michigan State </a:t>
            </a:r>
            <a:r>
              <a:rPr lang="en-US" sz="1600" dirty="0" smtClean="0">
                <a:latin typeface="Calibri" panose="020F0502020204030204" pitchFamily="34" charset="0"/>
                <a:ea typeface="Calibri"/>
                <a:cs typeface="Times New Roman"/>
              </a:rPr>
              <a:t>University</a:t>
            </a:r>
          </a:p>
          <a:p>
            <a:pPr>
              <a:spcBef>
                <a:spcPts val="0"/>
              </a:spcBef>
              <a:spcAft>
                <a:spcPts val="0"/>
              </a:spcAft>
              <a:defRPr/>
            </a:pPr>
            <a:endParaRPr lang="en-US" sz="1600" dirty="0" smtClean="0">
              <a:latin typeface="Calibri"/>
              <a:ea typeface="Calibri"/>
              <a:cs typeface="Times New Roman"/>
            </a:endParaRPr>
          </a:p>
          <a:p>
            <a:pPr marL="1711325">
              <a:spcBef>
                <a:spcPts val="0"/>
              </a:spcBef>
              <a:spcAft>
                <a:spcPts val="0"/>
              </a:spcAft>
              <a:defRPr/>
            </a:pPr>
            <a:r>
              <a:rPr lang="en-US" sz="1200" dirty="0" smtClean="0">
                <a:latin typeface="Calibri"/>
                <a:ea typeface="Calibri"/>
                <a:cs typeface="Arial"/>
              </a:rPr>
              <a:t>is </a:t>
            </a:r>
            <a:r>
              <a:rPr lang="en-US" sz="1200" dirty="0">
                <a:latin typeface="Calibri"/>
                <a:ea typeface="Calibri"/>
                <a:cs typeface="Arial"/>
              </a:rPr>
              <a:t>the Senior Associate Director of the Knight Center for Environmental </a:t>
            </a:r>
            <a:r>
              <a:rPr lang="en-US" sz="1200" dirty="0" smtClean="0">
                <a:latin typeface="Calibri"/>
                <a:ea typeface="Calibri"/>
                <a:cs typeface="Arial"/>
              </a:rPr>
              <a:t> Journalism </a:t>
            </a:r>
            <a:r>
              <a:rPr lang="en-US" sz="1200" dirty="0">
                <a:latin typeface="Calibri"/>
                <a:ea typeface="Calibri"/>
                <a:cs typeface="Arial"/>
              </a:rPr>
              <a:t>at Michigan State University. He teaches environmental, investigative, computer-assisted, science and public affairs reporting to graduate and undergraduate students and organizes workshops for professional journalists. Before teaching at Michigan State, </a:t>
            </a:r>
            <a:r>
              <a:rPr lang="en-US" sz="1200" dirty="0" err="1">
                <a:latin typeface="Calibri"/>
                <a:ea typeface="Calibri"/>
                <a:cs typeface="Arial"/>
              </a:rPr>
              <a:t>Poulson</a:t>
            </a:r>
            <a:r>
              <a:rPr lang="en-US" sz="1200" dirty="0">
                <a:latin typeface="Calibri"/>
                <a:ea typeface="Calibri"/>
                <a:cs typeface="Arial"/>
              </a:rPr>
              <a:t> was a reporter and editor for more than 20 years, mostly reporting on the environment. He is the founder and the editor of GreatLakesEcho.org, a 5-year-old nonprofit regional environmental news service. </a:t>
            </a:r>
            <a:endParaRPr lang="en-US" sz="1200" dirty="0" smtClean="0">
              <a:latin typeface="Calibri"/>
              <a:ea typeface="Calibri"/>
              <a:cs typeface="Arial"/>
            </a:endParaRPr>
          </a:p>
          <a:p>
            <a:pPr marL="1711325">
              <a:spcBef>
                <a:spcPts val="0"/>
              </a:spcBef>
              <a:spcAft>
                <a:spcPts val="0"/>
              </a:spcAft>
              <a:defRPr/>
            </a:pPr>
            <a:endParaRPr lang="en-US" altLang="en-US" sz="1200" b="1" dirty="0">
              <a:latin typeface="Calibri"/>
              <a:cs typeface="Arial"/>
            </a:endParaRPr>
          </a:p>
          <a:p>
            <a:pPr marL="1711325">
              <a:spcBef>
                <a:spcPts val="0"/>
              </a:spcBef>
              <a:spcAft>
                <a:spcPts val="0"/>
              </a:spcAft>
              <a:defRPr/>
            </a:pPr>
            <a:endParaRPr lang="en-US" altLang="en-US" sz="1200" b="1" dirty="0" smtClean="0">
              <a:latin typeface="Calibri"/>
              <a:cs typeface="Arial"/>
            </a:endParaRPr>
          </a:p>
          <a:p>
            <a:pPr marL="1711325">
              <a:spcBef>
                <a:spcPts val="0"/>
              </a:spcBef>
              <a:spcAft>
                <a:spcPts val="0"/>
              </a:spcAft>
              <a:defRPr/>
            </a:pPr>
            <a:endParaRPr lang="en-US" altLang="en-US" sz="1400" b="1" dirty="0" smtClean="0">
              <a:latin typeface="Calibri" pitchFamily="34" charset="0"/>
            </a:endParaRPr>
          </a:p>
          <a:p>
            <a:pPr algn="ctr" eaLnBrk="1" hangingPunct="1">
              <a:defRPr/>
            </a:pPr>
            <a:r>
              <a:rPr lang="en-US" altLang="en-US" sz="1200" b="1" dirty="0" smtClean="0">
                <a:latin typeface="Calibri" pitchFamily="34" charset="0"/>
              </a:rPr>
              <a:t>Questions for the panelists? </a:t>
            </a:r>
            <a:r>
              <a:rPr lang="en-US" altLang="en-US" sz="1200" dirty="0" smtClean="0">
                <a:latin typeface="Calibri" pitchFamily="34" charset="0"/>
              </a:rPr>
              <a:t>Submit via the “Questions” box</a:t>
            </a:r>
            <a:endParaRPr lang="en-US" altLang="en-US" sz="1200" dirty="0" smtClean="0"/>
          </a:p>
          <a:p>
            <a:pPr algn="ctr" eaLnBrk="1" hangingPunct="1">
              <a:defRPr/>
            </a:pPr>
            <a:endParaRPr lang="en-US" altLang="en-US" i="1" dirty="0" smtClean="0">
              <a:latin typeface="Calibri" pitchFamily="34" charset="0"/>
            </a:endParaRPr>
          </a:p>
          <a:p>
            <a:pPr lvl="0" algn="ctr" eaLnBrk="1" hangingPunct="1"/>
            <a:endParaRPr lang="en-US" altLang="en-US" sz="1100" i="1" dirty="0" smtClean="0">
              <a:latin typeface="Calibri" pitchFamily="34" charset="0"/>
            </a:endParaRPr>
          </a:p>
          <a:p>
            <a:pPr lvl="0" algn="ctr" eaLnBrk="1" hangingPunct="1"/>
            <a:r>
              <a:rPr lang="en-US" altLang="en-US" sz="1100" i="1" dirty="0" smtClean="0">
                <a:latin typeface="Calibri" pitchFamily="34" charset="0"/>
              </a:rPr>
              <a:t>This </a:t>
            </a:r>
            <a:r>
              <a:rPr lang="en-US" altLang="en-US" sz="1100" i="1" dirty="0">
                <a:latin typeface="Calibri" pitchFamily="34" charset="0"/>
              </a:rPr>
              <a:t>webinar is made possible </a:t>
            </a:r>
            <a:r>
              <a:rPr lang="en-US" altLang="en-US" sz="1100" i="1" dirty="0" smtClean="0">
                <a:latin typeface="Calibri" pitchFamily="34" charset="0"/>
              </a:rPr>
              <a:t>with support </a:t>
            </a:r>
            <a:r>
              <a:rPr lang="en-US" altLang="en-US" sz="1100" i="1" dirty="0">
                <a:latin typeface="Calibri" pitchFamily="34" charset="0"/>
              </a:rPr>
              <a:t>from the National Science Foundation’s </a:t>
            </a:r>
            <a:r>
              <a:rPr lang="en-US" altLang="en-US" sz="1100" i="1" dirty="0" err="1">
                <a:latin typeface="Calibri" pitchFamily="34" charset="0"/>
              </a:rPr>
              <a:t>Paleoclimate</a:t>
            </a:r>
            <a:r>
              <a:rPr lang="en-US" altLang="en-US" sz="1100" i="1" dirty="0">
                <a:latin typeface="Calibri" pitchFamily="34" charset="0"/>
              </a:rPr>
              <a:t> Program</a:t>
            </a:r>
            <a:endParaRPr lang="en-US" altLang="en-US" sz="1050" b="1" dirty="0">
              <a:latin typeface="Calibri" pitchFamily="34" charset="0"/>
            </a:endParaRPr>
          </a:p>
          <a:p>
            <a:pPr algn="ctr" eaLnBrk="1" hangingPunct="1">
              <a:defRPr/>
            </a:pPr>
            <a:endParaRPr lang="en-US" altLang="en-US" sz="1400" i="1" dirty="0" smtClean="0">
              <a:solidFill>
                <a:srgbClr val="000066"/>
              </a:solidFill>
              <a:latin typeface="Calibri" pitchFamily="34" charset="0"/>
            </a:endParaRPr>
          </a:p>
        </p:txBody>
      </p:sp>
      <p:sp>
        <p:nvSpPr>
          <p:cNvPr id="9" name="Rectangle 8"/>
          <p:cNvSpPr/>
          <p:nvPr/>
        </p:nvSpPr>
        <p:spPr>
          <a:xfrm>
            <a:off x="2431366" y="613557"/>
            <a:ext cx="5791200" cy="954107"/>
          </a:xfrm>
          <a:prstGeom prst="rect">
            <a:avLst/>
          </a:prstGeom>
        </p:spPr>
        <p:txBody>
          <a:bodyPr wrap="square">
            <a:spAutoFit/>
          </a:bodyPr>
          <a:lstStyle/>
          <a:p>
            <a:pPr lvl="0" algn="ctr">
              <a:spcAft>
                <a:spcPts val="0"/>
              </a:spcAft>
              <a:defRPr/>
            </a:pPr>
            <a:r>
              <a:rPr lang="en-US" sz="2800" spc="200" dirty="0">
                <a:solidFill>
                  <a:srgbClr val="FFFFFF"/>
                </a:solidFill>
                <a:latin typeface="Cambria" panose="02040503050406030204" pitchFamily="18" charset="0"/>
                <a:cs typeface="Arial" pitchFamily="34" charset="0"/>
              </a:rPr>
              <a:t>The Ethics of Communicating Scientific Uncertainty </a:t>
            </a:r>
            <a:endParaRPr lang="en-US" sz="2800" spc="200" dirty="0">
              <a:solidFill>
                <a:srgbClr val="000000"/>
              </a:solidFill>
              <a:latin typeface="Cambria" panose="02040503050406030204" pitchFamily="18" charset="0"/>
              <a:cs typeface="Arial" pitchFamily="34" charset="0"/>
            </a:endParaRPr>
          </a:p>
        </p:txBody>
      </p:sp>
      <p:pic>
        <p:nvPicPr>
          <p:cNvPr id="61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481" y="657040"/>
            <a:ext cx="103663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4919" y="4025900"/>
            <a:ext cx="1066799" cy="160880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389294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600" y="2590800"/>
            <a:ext cx="8293100" cy="1015663"/>
          </a:xfrm>
          <a:prstGeom prst="rect">
            <a:avLst/>
          </a:prstGeom>
          <a:noFill/>
        </p:spPr>
        <p:txBody>
          <a:bodyPr wrap="square" rtlCol="0">
            <a:spAutoFit/>
          </a:bodyPr>
          <a:lstStyle/>
          <a:p>
            <a:pPr algn="ctr" defTabSz="457200"/>
            <a:r>
              <a:rPr lang="en-US" sz="6000" b="1" dirty="0" smtClean="0">
                <a:solidFill>
                  <a:prstClr val="black"/>
                </a:solidFill>
                <a:ea typeface="ＭＳ Ｐゴシック" charset="-128"/>
              </a:rPr>
              <a:t>Uncertain Journalists</a:t>
            </a:r>
            <a:endParaRPr lang="en-US" sz="6000" b="1" dirty="0">
              <a:solidFill>
                <a:prstClr val="black"/>
              </a:solidFill>
              <a:ea typeface="ＭＳ Ｐゴシック" charset="-128"/>
            </a:endParaRPr>
          </a:p>
        </p:txBody>
      </p:sp>
    </p:spTree>
    <p:extLst>
      <p:ext uri="{BB962C8B-B14F-4D97-AF65-F5344CB8AC3E}">
        <p14:creationId xmlns:p14="http://schemas.microsoft.com/office/powerpoint/2010/main" val="199612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3175" y="1965385"/>
            <a:ext cx="6395886" cy="1323439"/>
          </a:xfrm>
          <a:prstGeom prst="rect">
            <a:avLst/>
          </a:prstGeom>
          <a:noFill/>
        </p:spPr>
        <p:txBody>
          <a:bodyPr wrap="square" rtlCol="0">
            <a:spAutoFit/>
          </a:bodyPr>
          <a:lstStyle/>
          <a:p>
            <a:pPr algn="ctr" defTabSz="457200"/>
            <a:r>
              <a:rPr lang="en-US" sz="4000" dirty="0" smtClean="0">
                <a:solidFill>
                  <a:prstClr val="black"/>
                </a:solidFill>
                <a:ea typeface="ＭＳ Ｐゴシック" charset="-128"/>
              </a:rPr>
              <a:t>A lawyer, a scientist and a  journalist walk into a bar…</a:t>
            </a:r>
            <a:endParaRPr lang="en-US" sz="4000" dirty="0">
              <a:solidFill>
                <a:prstClr val="black"/>
              </a:solidFill>
              <a:ea typeface="ＭＳ Ｐゴシック" charset="-128"/>
            </a:endParaRPr>
          </a:p>
        </p:txBody>
      </p:sp>
    </p:spTree>
    <p:extLst>
      <p:ext uri="{BB962C8B-B14F-4D97-AF65-F5344CB8AC3E}">
        <p14:creationId xmlns:p14="http://schemas.microsoft.com/office/powerpoint/2010/main" val="599821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2800" y="2019300"/>
            <a:ext cx="5626100" cy="1077218"/>
          </a:xfrm>
          <a:prstGeom prst="rect">
            <a:avLst/>
          </a:prstGeom>
          <a:noFill/>
        </p:spPr>
        <p:txBody>
          <a:bodyPr wrap="square" rtlCol="0">
            <a:spAutoFit/>
          </a:bodyPr>
          <a:lstStyle/>
          <a:p>
            <a:pPr algn="ctr" defTabSz="457200"/>
            <a:r>
              <a:rPr lang="en-US" sz="3200" dirty="0" smtClean="0">
                <a:solidFill>
                  <a:prstClr val="black"/>
                </a:solidFill>
                <a:ea typeface="ＭＳ Ｐゴシック" charset="-128"/>
              </a:rPr>
              <a:t>What are journalistic norms for communicating uncertainty?</a:t>
            </a:r>
            <a:endParaRPr lang="en-US" sz="3200" dirty="0">
              <a:solidFill>
                <a:prstClr val="black"/>
              </a:solidFill>
              <a:ea typeface="ＭＳ Ｐゴシック" charset="-128"/>
            </a:endParaRPr>
          </a:p>
        </p:txBody>
      </p:sp>
    </p:spTree>
    <p:extLst>
      <p:ext uri="{BB962C8B-B14F-4D97-AF65-F5344CB8AC3E}">
        <p14:creationId xmlns:p14="http://schemas.microsoft.com/office/powerpoint/2010/main" val="757597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2800" y="2019300"/>
            <a:ext cx="5626100" cy="1077218"/>
          </a:xfrm>
          <a:prstGeom prst="rect">
            <a:avLst/>
          </a:prstGeom>
          <a:noFill/>
        </p:spPr>
        <p:txBody>
          <a:bodyPr wrap="square" rtlCol="0">
            <a:spAutoFit/>
          </a:bodyPr>
          <a:lstStyle/>
          <a:p>
            <a:pPr algn="ctr" defTabSz="457200"/>
            <a:r>
              <a:rPr lang="en-US" sz="3200" strike="sngStrike" dirty="0" smtClean="0">
                <a:solidFill>
                  <a:prstClr val="black"/>
                </a:solidFill>
                <a:ea typeface="ＭＳ Ｐゴシック" charset="-128"/>
              </a:rPr>
              <a:t>What are journalistic norms for communicating uncertainty?</a:t>
            </a:r>
            <a:endParaRPr lang="en-US" sz="3200" strike="sngStrike" dirty="0">
              <a:solidFill>
                <a:prstClr val="black"/>
              </a:solidFill>
              <a:ea typeface="ＭＳ Ｐゴシック" charset="-128"/>
            </a:endParaRPr>
          </a:p>
        </p:txBody>
      </p:sp>
    </p:spTree>
    <p:extLst>
      <p:ext uri="{BB962C8B-B14F-4D97-AF65-F5344CB8AC3E}">
        <p14:creationId xmlns:p14="http://schemas.microsoft.com/office/powerpoint/2010/main" val="1148645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1"/>
            <a:ext cx="5715000" cy="2431435"/>
          </a:xfrm>
          <a:prstGeom prst="rect">
            <a:avLst/>
          </a:prstGeom>
          <a:noFill/>
        </p:spPr>
        <p:txBody>
          <a:bodyPr wrap="square" rtlCol="0">
            <a:spAutoFit/>
          </a:bodyPr>
          <a:lstStyle/>
          <a:p>
            <a:pPr defTabSz="457200"/>
            <a:r>
              <a:rPr lang="en-US" sz="2000" dirty="0" smtClean="0">
                <a:solidFill>
                  <a:prstClr val="black"/>
                </a:solidFill>
                <a:ea typeface="ＭＳ Ｐゴシック" charset="-128"/>
              </a:rPr>
              <a:t>In 2007 Rush Limbaugh devoted more time to talking about climate models than The New Yorker, The Nation or Time magazine, NPR's Science Friday. (George Mason University.)</a:t>
            </a:r>
          </a:p>
          <a:p>
            <a:pPr defTabSz="457200"/>
            <a:endParaRPr lang="en-US" dirty="0" smtClean="0">
              <a:solidFill>
                <a:prstClr val="black"/>
              </a:solidFill>
              <a:ea typeface="ＭＳ Ｐゴシック" charset="-128"/>
            </a:endParaRPr>
          </a:p>
          <a:p>
            <a:pPr defTabSz="457200"/>
            <a:endParaRPr lang="en-US" dirty="0" smtClean="0">
              <a:solidFill>
                <a:prstClr val="black"/>
              </a:solidFill>
              <a:ea typeface="ＭＳ Ｐゴシック" charset="-128"/>
            </a:endParaRPr>
          </a:p>
          <a:p>
            <a:pPr defTabSz="457200"/>
            <a:endParaRPr lang="en-US" dirty="0" smtClean="0">
              <a:solidFill>
                <a:prstClr val="black"/>
              </a:solidFill>
              <a:ea typeface="ＭＳ Ｐゴシック" charset="-128"/>
            </a:endParaRPr>
          </a:p>
          <a:p>
            <a:pPr defTabSz="457200"/>
            <a:endParaRPr lang="en-US" dirty="0">
              <a:solidFill>
                <a:prstClr val="black"/>
              </a:solidFill>
              <a:ea typeface="ＭＳ Ｐゴシック" charset="-128"/>
            </a:endParaRPr>
          </a:p>
        </p:txBody>
      </p:sp>
      <p:pic>
        <p:nvPicPr>
          <p:cNvPr id="3" name="Picture 2" descr="Limbaugh.jpg"/>
          <p:cNvPicPr>
            <a:picLocks noChangeAspect="1"/>
          </p:cNvPicPr>
          <p:nvPr/>
        </p:nvPicPr>
        <p:blipFill>
          <a:blip r:embed="rId2"/>
          <a:stretch>
            <a:fillRect/>
          </a:stretch>
        </p:blipFill>
        <p:spPr>
          <a:xfrm>
            <a:off x="1651000" y="2133600"/>
            <a:ext cx="5740400" cy="4305300"/>
          </a:xfrm>
          <a:prstGeom prst="rect">
            <a:avLst/>
          </a:prstGeom>
        </p:spPr>
      </p:pic>
    </p:spTree>
    <p:extLst>
      <p:ext uri="{BB962C8B-B14F-4D97-AF65-F5344CB8AC3E}">
        <p14:creationId xmlns:p14="http://schemas.microsoft.com/office/powerpoint/2010/main" val="30208094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057400"/>
            <a:ext cx="7543800" cy="2246769"/>
          </a:xfrm>
          <a:prstGeom prst="rect">
            <a:avLst/>
          </a:prstGeom>
          <a:noFill/>
        </p:spPr>
        <p:txBody>
          <a:bodyPr wrap="square" rtlCol="0">
            <a:spAutoFit/>
          </a:bodyPr>
          <a:lstStyle/>
          <a:p>
            <a:pPr defTabSz="457200"/>
            <a:r>
              <a:rPr lang="en-US" sz="2800" dirty="0" smtClean="0">
                <a:solidFill>
                  <a:prstClr val="black"/>
                </a:solidFill>
                <a:ea typeface="ＭＳ Ｐゴシック" charset="-128"/>
              </a:rPr>
              <a:t>“[</a:t>
            </a:r>
            <a:r>
              <a:rPr lang="en-US" sz="2800" dirty="0" err="1" smtClean="0">
                <a:solidFill>
                  <a:prstClr val="black"/>
                </a:solidFill>
                <a:ea typeface="ＭＳ Ｐゴシック" charset="-128"/>
              </a:rPr>
              <a:t>A]s</a:t>
            </a:r>
            <a:r>
              <a:rPr lang="en-US" sz="2800" dirty="0" smtClean="0">
                <a:solidFill>
                  <a:prstClr val="black"/>
                </a:solidFill>
                <a:ea typeface="ＭＳ Ｐゴシック" charset="-128"/>
              </a:rPr>
              <a:t> newspapers have downsized, they've gotten rid of a lot of their science reporters. It takes experience and familiarity in order to put modeling into a story, yet we're losing the people who do it best.” (Karen </a:t>
            </a:r>
            <a:r>
              <a:rPr lang="en-US" sz="2800" dirty="0" err="1" smtClean="0">
                <a:solidFill>
                  <a:prstClr val="black"/>
                </a:solidFill>
                <a:ea typeface="ＭＳ Ｐゴシック" charset="-128"/>
              </a:rPr>
              <a:t>Akerlof</a:t>
            </a:r>
            <a:r>
              <a:rPr lang="en-US" sz="2800" dirty="0" smtClean="0">
                <a:solidFill>
                  <a:prstClr val="black"/>
                </a:solidFill>
                <a:ea typeface="ＭＳ Ｐゴシック" charset="-128"/>
              </a:rPr>
              <a:t>, lead author.)</a:t>
            </a:r>
            <a:endParaRPr lang="en-US" sz="2800" dirty="0">
              <a:solidFill>
                <a:prstClr val="black"/>
              </a:solidFill>
              <a:ea typeface="ＭＳ Ｐゴシック" charset="-128"/>
            </a:endParaRPr>
          </a:p>
        </p:txBody>
      </p:sp>
      <p:sp>
        <p:nvSpPr>
          <p:cNvPr id="3" name="TextBox 2"/>
          <p:cNvSpPr txBox="1"/>
          <p:nvPr/>
        </p:nvSpPr>
        <p:spPr>
          <a:xfrm>
            <a:off x="914400" y="990600"/>
            <a:ext cx="7239000" cy="646331"/>
          </a:xfrm>
          <a:prstGeom prst="rect">
            <a:avLst/>
          </a:prstGeom>
          <a:noFill/>
        </p:spPr>
        <p:txBody>
          <a:bodyPr wrap="square" rtlCol="0">
            <a:spAutoFit/>
          </a:bodyPr>
          <a:lstStyle/>
          <a:p>
            <a:pPr defTabSz="457200"/>
            <a:r>
              <a:rPr lang="en-US" sz="3600" b="1" dirty="0" smtClean="0">
                <a:solidFill>
                  <a:prstClr val="black"/>
                </a:solidFill>
                <a:ea typeface="ＭＳ Ｐゴシック" charset="-128"/>
              </a:rPr>
              <a:t>Meanwhile:</a:t>
            </a:r>
            <a:endParaRPr lang="en-US" sz="3600" b="1" dirty="0">
              <a:solidFill>
                <a:prstClr val="black"/>
              </a:solidFill>
              <a:ea typeface="ＭＳ Ｐゴシック" charset="-128"/>
            </a:endParaRPr>
          </a:p>
        </p:txBody>
      </p:sp>
    </p:spTree>
    <p:extLst>
      <p:ext uri="{BB962C8B-B14F-4D97-AF65-F5344CB8AC3E}">
        <p14:creationId xmlns:p14="http://schemas.microsoft.com/office/powerpoint/2010/main" val="27800354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0100" y="2006600"/>
            <a:ext cx="5245100" cy="2554545"/>
          </a:xfrm>
          <a:prstGeom prst="rect">
            <a:avLst/>
          </a:prstGeom>
          <a:noFill/>
        </p:spPr>
        <p:txBody>
          <a:bodyPr wrap="square" rtlCol="0">
            <a:spAutoFit/>
          </a:bodyPr>
          <a:lstStyle/>
          <a:p>
            <a:pPr defTabSz="457200"/>
            <a:r>
              <a:rPr lang="en-US" sz="4000" dirty="0" smtClean="0">
                <a:solidFill>
                  <a:prstClr val="black"/>
                </a:solidFill>
                <a:ea typeface="ＭＳ Ｐゴシック" charset="-128"/>
              </a:rPr>
              <a:t>Traditional values: </a:t>
            </a:r>
          </a:p>
          <a:p>
            <a:pPr marL="571500" indent="-571500" defTabSz="457200">
              <a:buFont typeface="Arial"/>
              <a:buChar char="•"/>
            </a:pPr>
            <a:r>
              <a:rPr lang="en-US" sz="4000" dirty="0" smtClean="0">
                <a:solidFill>
                  <a:prstClr val="black"/>
                </a:solidFill>
                <a:ea typeface="ＭＳ Ｐゴシック" charset="-128"/>
              </a:rPr>
              <a:t>Be fair</a:t>
            </a:r>
          </a:p>
          <a:p>
            <a:pPr marL="571500" indent="-571500" defTabSz="457200">
              <a:buFont typeface="Arial"/>
              <a:buChar char="•"/>
            </a:pPr>
            <a:r>
              <a:rPr lang="en-US" sz="4000" dirty="0" smtClean="0">
                <a:solidFill>
                  <a:prstClr val="black"/>
                </a:solidFill>
                <a:ea typeface="ＭＳ Ｐゴシック" charset="-128"/>
              </a:rPr>
              <a:t>Be accurate</a:t>
            </a:r>
          </a:p>
          <a:p>
            <a:pPr marL="571500" indent="-571500" defTabSz="457200">
              <a:buFont typeface="Arial"/>
              <a:buChar char="•"/>
            </a:pPr>
            <a:r>
              <a:rPr lang="en-US" sz="4000" dirty="0" smtClean="0">
                <a:solidFill>
                  <a:prstClr val="black"/>
                </a:solidFill>
                <a:ea typeface="ＭＳ Ｐゴシック" charset="-128"/>
              </a:rPr>
              <a:t>Be engaging</a:t>
            </a:r>
            <a:endParaRPr lang="en-US" sz="4000" dirty="0">
              <a:solidFill>
                <a:prstClr val="black"/>
              </a:solidFill>
              <a:ea typeface="ＭＳ Ｐゴシック" charset="-128"/>
            </a:endParaRPr>
          </a:p>
        </p:txBody>
      </p:sp>
    </p:spTree>
    <p:extLst>
      <p:ext uri="{BB962C8B-B14F-4D97-AF65-F5344CB8AC3E}">
        <p14:creationId xmlns:p14="http://schemas.microsoft.com/office/powerpoint/2010/main" val="1342934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8500" y="2070100"/>
            <a:ext cx="5880100" cy="2800767"/>
          </a:xfrm>
          <a:prstGeom prst="rect">
            <a:avLst/>
          </a:prstGeom>
          <a:noFill/>
        </p:spPr>
        <p:txBody>
          <a:bodyPr wrap="square" rtlCol="0">
            <a:spAutoFit/>
          </a:bodyPr>
          <a:lstStyle/>
          <a:p>
            <a:pPr defTabSz="457200"/>
            <a:r>
              <a:rPr lang="en-US" sz="4000" dirty="0" smtClean="0">
                <a:solidFill>
                  <a:prstClr val="black"/>
                </a:solidFill>
                <a:ea typeface="ＭＳ Ｐゴシック" charset="-128"/>
              </a:rPr>
              <a:t>Engagement strategies:</a:t>
            </a:r>
          </a:p>
          <a:p>
            <a:pPr marL="457200" indent="-457200" defTabSz="457200">
              <a:buFont typeface="Arial"/>
              <a:buChar char="•"/>
            </a:pPr>
            <a:r>
              <a:rPr lang="en-US" sz="3200" dirty="0" smtClean="0">
                <a:solidFill>
                  <a:prstClr val="black"/>
                </a:solidFill>
                <a:ea typeface="ＭＳ Ｐゴシック" charset="-128"/>
              </a:rPr>
              <a:t>Short</a:t>
            </a:r>
          </a:p>
          <a:p>
            <a:pPr marL="457200" indent="-457200" defTabSz="457200">
              <a:buFont typeface="Arial"/>
              <a:buChar char="•"/>
            </a:pPr>
            <a:r>
              <a:rPr lang="en-US" sz="3200" dirty="0" smtClean="0">
                <a:solidFill>
                  <a:prstClr val="black"/>
                </a:solidFill>
                <a:ea typeface="ＭＳ Ｐゴシック" charset="-128"/>
              </a:rPr>
              <a:t>Simple</a:t>
            </a:r>
          </a:p>
          <a:p>
            <a:pPr marL="457200" indent="-457200" defTabSz="457200">
              <a:buFont typeface="Arial"/>
              <a:buChar char="•"/>
            </a:pPr>
            <a:r>
              <a:rPr lang="en-US" sz="3200" dirty="0" smtClean="0">
                <a:solidFill>
                  <a:prstClr val="black"/>
                </a:solidFill>
                <a:ea typeface="ＭＳ Ｐゴシック" charset="-128"/>
              </a:rPr>
              <a:t>Conflict</a:t>
            </a:r>
          </a:p>
          <a:p>
            <a:pPr defTabSz="457200"/>
            <a:endParaRPr lang="en-US" sz="4000" dirty="0">
              <a:solidFill>
                <a:prstClr val="black"/>
              </a:solidFill>
              <a:ea typeface="ＭＳ Ｐゴシック" charset="-128"/>
            </a:endParaRPr>
          </a:p>
        </p:txBody>
      </p:sp>
    </p:spTree>
    <p:extLst>
      <p:ext uri="{BB962C8B-B14F-4D97-AF65-F5344CB8AC3E}">
        <p14:creationId xmlns:p14="http://schemas.microsoft.com/office/powerpoint/2010/main" val="1253905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2057400" y="304800"/>
            <a:ext cx="6934200" cy="1143000"/>
          </a:xfrm>
        </p:spPr>
        <p:txBody>
          <a:bodyPr/>
          <a:lstStyle/>
          <a:p>
            <a:pPr eaLnBrk="1" hangingPunct="1"/>
            <a:r>
              <a:rPr lang="en-US" dirty="0" smtClean="0"/>
              <a:t>Characterizing Uncertainty</a:t>
            </a:r>
            <a:br>
              <a:rPr lang="en-US" dirty="0" smtClean="0"/>
            </a:br>
            <a:r>
              <a:rPr lang="en-US" dirty="0" smtClean="0"/>
              <a:t>in Risks</a:t>
            </a:r>
            <a:endParaRPr lang="en-US" dirty="0"/>
          </a:p>
        </p:txBody>
      </p:sp>
      <p:sp>
        <p:nvSpPr>
          <p:cNvPr id="17411" name="Rectangle 3"/>
          <p:cNvSpPr>
            <a:spLocks noGrp="1" noChangeArrowheads="1"/>
          </p:cNvSpPr>
          <p:nvPr>
            <p:ph type="subTitle" idx="1"/>
          </p:nvPr>
        </p:nvSpPr>
        <p:spPr>
          <a:xfrm>
            <a:off x="381000" y="2362200"/>
            <a:ext cx="8382000" cy="1752600"/>
          </a:xfrm>
        </p:spPr>
        <p:txBody>
          <a:bodyPr/>
          <a:lstStyle/>
          <a:p>
            <a:pPr eaLnBrk="1" hangingPunct="1"/>
            <a:endParaRPr lang="en-US" b="1" dirty="0" smtClean="0"/>
          </a:p>
          <a:p>
            <a:pPr eaLnBrk="1" hangingPunct="1"/>
            <a:r>
              <a:rPr lang="en-US" dirty="0" smtClean="0"/>
              <a:t>George Gray</a:t>
            </a:r>
          </a:p>
          <a:p>
            <a:pPr eaLnBrk="1" hangingPunct="1"/>
            <a:endParaRPr lang="en-US" dirty="0" smtClean="0"/>
          </a:p>
          <a:p>
            <a:pPr eaLnBrk="1" hangingPunct="1"/>
            <a:r>
              <a:rPr lang="en-US" dirty="0" smtClean="0"/>
              <a:t>Center for Risk Science and Public Health</a:t>
            </a:r>
          </a:p>
          <a:p>
            <a:pPr eaLnBrk="1" hangingPunct="1"/>
            <a:r>
              <a:rPr lang="en-US" dirty="0" smtClean="0"/>
              <a:t>Department of Environmental and Occupational Health</a:t>
            </a:r>
          </a:p>
          <a:p>
            <a:pPr eaLnBrk="1" hangingPunct="1"/>
            <a:r>
              <a:rPr lang="en-US" dirty="0" smtClean="0"/>
              <a:t>Milken Institute School of Public Health</a:t>
            </a:r>
          </a:p>
        </p:txBody>
      </p:sp>
    </p:spTree>
    <p:extLst>
      <p:ext uri="{BB962C8B-B14F-4D97-AF65-F5344CB8AC3E}">
        <p14:creationId xmlns:p14="http://schemas.microsoft.com/office/powerpoint/2010/main" val="14399061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057400"/>
            <a:ext cx="8001000" cy="523220"/>
          </a:xfrm>
          <a:prstGeom prst="rect">
            <a:avLst/>
          </a:prstGeom>
          <a:noFill/>
        </p:spPr>
        <p:txBody>
          <a:bodyPr wrap="square" rtlCol="0">
            <a:spAutoFit/>
          </a:bodyPr>
          <a:lstStyle/>
          <a:p>
            <a:pPr defTabSz="457200"/>
            <a:r>
              <a:rPr lang="en-US" sz="2800" dirty="0" smtClean="0">
                <a:solidFill>
                  <a:prstClr val="black"/>
                </a:solidFill>
                <a:ea typeface="ＭＳ Ｐゴシック" charset="-128"/>
              </a:rPr>
              <a:t>“The planet is warmer,” said the study.</a:t>
            </a:r>
            <a:endParaRPr lang="en-US" sz="2800" dirty="0">
              <a:solidFill>
                <a:prstClr val="black"/>
              </a:solidFill>
              <a:ea typeface="ＭＳ Ｐゴシック" charset="-128"/>
            </a:endParaRPr>
          </a:p>
        </p:txBody>
      </p:sp>
    </p:spTree>
    <p:extLst>
      <p:ext uri="{BB962C8B-B14F-4D97-AF65-F5344CB8AC3E}">
        <p14:creationId xmlns:p14="http://schemas.microsoft.com/office/powerpoint/2010/main" val="21856001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057400"/>
            <a:ext cx="8001000" cy="523220"/>
          </a:xfrm>
          <a:prstGeom prst="rect">
            <a:avLst/>
          </a:prstGeom>
          <a:noFill/>
        </p:spPr>
        <p:txBody>
          <a:bodyPr wrap="square" rtlCol="0">
            <a:spAutoFit/>
          </a:bodyPr>
          <a:lstStyle/>
          <a:p>
            <a:pPr defTabSz="457200"/>
            <a:r>
              <a:rPr lang="en-US" sz="2800" dirty="0" smtClean="0">
                <a:solidFill>
                  <a:prstClr val="black"/>
                </a:solidFill>
                <a:ea typeface="ＭＳ Ｐゴシック" charset="-128"/>
              </a:rPr>
              <a:t>“The planet is warmer,” said the scientific study.</a:t>
            </a:r>
            <a:endParaRPr lang="en-US" sz="2800" dirty="0">
              <a:solidFill>
                <a:prstClr val="black"/>
              </a:solidFill>
              <a:ea typeface="ＭＳ Ｐゴシック" charset="-128"/>
            </a:endParaRPr>
          </a:p>
        </p:txBody>
      </p:sp>
    </p:spTree>
    <p:extLst>
      <p:ext uri="{BB962C8B-B14F-4D97-AF65-F5344CB8AC3E}">
        <p14:creationId xmlns:p14="http://schemas.microsoft.com/office/powerpoint/2010/main" val="31032975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057400"/>
            <a:ext cx="8001000" cy="954107"/>
          </a:xfrm>
          <a:prstGeom prst="rect">
            <a:avLst/>
          </a:prstGeom>
          <a:noFill/>
        </p:spPr>
        <p:txBody>
          <a:bodyPr wrap="square" rtlCol="0">
            <a:spAutoFit/>
          </a:bodyPr>
          <a:lstStyle/>
          <a:p>
            <a:pPr defTabSz="457200"/>
            <a:r>
              <a:rPr lang="en-US" sz="2800" dirty="0" smtClean="0">
                <a:solidFill>
                  <a:prstClr val="black"/>
                </a:solidFill>
                <a:ea typeface="ＭＳ Ｐゴシック" charset="-128"/>
              </a:rPr>
              <a:t>“The planet is warmer,” said the peer-reviewed scientific study.</a:t>
            </a:r>
            <a:endParaRPr lang="en-US" sz="2800" dirty="0">
              <a:solidFill>
                <a:prstClr val="black"/>
              </a:solidFill>
              <a:ea typeface="ＭＳ Ｐゴシック" charset="-128"/>
            </a:endParaRPr>
          </a:p>
        </p:txBody>
      </p:sp>
    </p:spTree>
    <p:extLst>
      <p:ext uri="{BB962C8B-B14F-4D97-AF65-F5344CB8AC3E}">
        <p14:creationId xmlns:p14="http://schemas.microsoft.com/office/powerpoint/2010/main" val="35479028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057400"/>
            <a:ext cx="8001000" cy="1815882"/>
          </a:xfrm>
          <a:prstGeom prst="rect">
            <a:avLst/>
          </a:prstGeom>
          <a:noFill/>
        </p:spPr>
        <p:txBody>
          <a:bodyPr wrap="square" rtlCol="0">
            <a:spAutoFit/>
          </a:bodyPr>
          <a:lstStyle/>
          <a:p>
            <a:pPr defTabSz="457200"/>
            <a:r>
              <a:rPr lang="en-US" sz="2800" dirty="0" smtClean="0">
                <a:solidFill>
                  <a:prstClr val="black"/>
                </a:solidFill>
                <a:ea typeface="ＭＳ Ｐゴシック" charset="-128"/>
              </a:rPr>
              <a:t>“The planet is warmer,” said the peer-reviewed scientific study. Peer review means that other scientists independently verified the quality of the study’s methodology prior to its publication.</a:t>
            </a:r>
            <a:endParaRPr lang="en-US" sz="2800" dirty="0">
              <a:solidFill>
                <a:prstClr val="black"/>
              </a:solidFill>
              <a:ea typeface="ＭＳ Ｐゴシック" charset="-128"/>
            </a:endParaRPr>
          </a:p>
        </p:txBody>
      </p:sp>
    </p:spTree>
    <p:extLst>
      <p:ext uri="{BB962C8B-B14F-4D97-AF65-F5344CB8AC3E}">
        <p14:creationId xmlns:p14="http://schemas.microsoft.com/office/powerpoint/2010/main" val="8467777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057400"/>
            <a:ext cx="8001000" cy="1815882"/>
          </a:xfrm>
          <a:prstGeom prst="rect">
            <a:avLst/>
          </a:prstGeom>
          <a:noFill/>
        </p:spPr>
        <p:txBody>
          <a:bodyPr wrap="square" rtlCol="0">
            <a:spAutoFit/>
          </a:bodyPr>
          <a:lstStyle/>
          <a:p>
            <a:pPr defTabSz="457200"/>
            <a:r>
              <a:rPr lang="en-US" sz="2800" dirty="0" smtClean="0">
                <a:solidFill>
                  <a:prstClr val="black"/>
                </a:solidFill>
                <a:ea typeface="ＭＳ Ｐゴシック" charset="-128"/>
              </a:rPr>
              <a:t>“The planet is warmer,” said the study which was not peer-reviewed.  That means that other scientists did not independently verify the quality of the study’s methodology prior to its publication.</a:t>
            </a:r>
            <a:endParaRPr lang="en-US" sz="2800" dirty="0">
              <a:solidFill>
                <a:prstClr val="black"/>
              </a:solidFill>
              <a:ea typeface="ＭＳ Ｐゴシック" charset="-128"/>
            </a:endParaRPr>
          </a:p>
        </p:txBody>
      </p:sp>
    </p:spTree>
    <p:extLst>
      <p:ext uri="{BB962C8B-B14F-4D97-AF65-F5344CB8AC3E}">
        <p14:creationId xmlns:p14="http://schemas.microsoft.com/office/powerpoint/2010/main" val="24112903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152400"/>
            <a:ext cx="7772400" cy="1143000"/>
          </a:xfrm>
        </p:spPr>
        <p:txBody>
          <a:bodyPr/>
          <a:lstStyle/>
          <a:p>
            <a:pPr eaLnBrk="1" hangingPunct="1"/>
            <a:r>
              <a:rPr lang="en-US"/>
              <a:t>Projected Temperature Changes</a:t>
            </a:r>
          </a:p>
        </p:txBody>
      </p:sp>
      <p:pic>
        <p:nvPicPr>
          <p:cNvPr id="26627" name="Picture 2"/>
          <p:cNvPicPr>
            <a:picLocks noChangeAspect="1" noChangeArrowheads="1"/>
          </p:cNvPicPr>
          <p:nvPr/>
        </p:nvPicPr>
        <p:blipFill>
          <a:blip r:embed="rId3"/>
          <a:srcRect/>
          <a:stretch>
            <a:fillRect/>
          </a:stretch>
        </p:blipFill>
        <p:spPr bwMode="auto">
          <a:xfrm>
            <a:off x="2093913" y="1447800"/>
            <a:ext cx="5221287" cy="4765675"/>
          </a:xfrm>
          <a:prstGeom prst="rect">
            <a:avLst/>
          </a:prstGeom>
          <a:noFill/>
          <a:ln w="9525">
            <a:noFill/>
            <a:miter lim="800000"/>
            <a:headEnd/>
            <a:tailEnd/>
          </a:ln>
        </p:spPr>
      </p:pic>
      <p:sp>
        <p:nvSpPr>
          <p:cNvPr id="26628" name="TextBox 3"/>
          <p:cNvSpPr txBox="1">
            <a:spLocks noChangeArrowheads="1"/>
          </p:cNvSpPr>
          <p:nvPr/>
        </p:nvSpPr>
        <p:spPr bwMode="auto">
          <a:xfrm>
            <a:off x="427038" y="6446838"/>
            <a:ext cx="2498725" cy="368300"/>
          </a:xfrm>
          <a:prstGeom prst="rect">
            <a:avLst/>
          </a:prstGeom>
          <a:noFill/>
          <a:ln w="9525">
            <a:noFill/>
            <a:miter lim="800000"/>
            <a:headEnd/>
            <a:tailEnd/>
          </a:ln>
        </p:spPr>
        <p:txBody>
          <a:bodyPr>
            <a:prstTxWarp prst="textNoShape">
              <a:avLst/>
            </a:prstTxWarp>
            <a:spAutoFit/>
          </a:bodyPr>
          <a:lstStyle/>
          <a:p>
            <a:pPr defTabSz="457200"/>
            <a:r>
              <a:rPr lang="en-US">
                <a:solidFill>
                  <a:srgbClr val="000000"/>
                </a:solidFill>
                <a:latin typeface="Calibri" charset="0"/>
                <a:ea typeface="ＭＳ Ｐゴシック" charset="-128"/>
              </a:rPr>
              <a:t>Hayhoe et al (2010)</a:t>
            </a:r>
          </a:p>
        </p:txBody>
      </p:sp>
    </p:spTree>
    <p:extLst>
      <p:ext uri="{BB962C8B-B14F-4D97-AF65-F5344CB8AC3E}">
        <p14:creationId xmlns:p14="http://schemas.microsoft.com/office/powerpoint/2010/main" val="40727821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2100" y="647700"/>
            <a:ext cx="6019800" cy="5549900"/>
          </a:xfrm>
          <a:prstGeom prst="rect">
            <a:avLst/>
          </a:prstGeom>
        </p:spPr>
      </p:pic>
    </p:spTree>
    <p:extLst>
      <p:ext uri="{BB962C8B-B14F-4D97-AF65-F5344CB8AC3E}">
        <p14:creationId xmlns:p14="http://schemas.microsoft.com/office/powerpoint/2010/main" val="14862763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9-10 at 6.00.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500" y="1403350"/>
            <a:ext cx="4114800" cy="3695700"/>
          </a:xfrm>
          <a:prstGeom prst="rect">
            <a:avLst/>
          </a:prstGeom>
        </p:spPr>
      </p:pic>
    </p:spTree>
    <p:extLst>
      <p:ext uri="{BB962C8B-B14F-4D97-AF65-F5344CB8AC3E}">
        <p14:creationId xmlns:p14="http://schemas.microsoft.com/office/powerpoint/2010/main" val="3936155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200" dirty="0" smtClean="0"/>
              <a:t>Are journalists skeptical about the scientific consensus of climate change?</a:t>
            </a:r>
            <a:endParaRPr lang="zh-TW" altLang="en-US" sz="3200" dirty="0"/>
          </a:p>
        </p:txBody>
      </p:sp>
      <p:graphicFrame>
        <p:nvGraphicFramePr>
          <p:cNvPr id="4" name="內容版面配置區 3"/>
          <p:cNvGraphicFramePr>
            <a:graphicFrameLocks noGrp="1"/>
          </p:cNvGraphicFramePr>
          <p:nvPr>
            <p:ph idx="1"/>
          </p:nvPr>
        </p:nvGraphicFramePr>
        <p:xfrm>
          <a:off x="549275" y="1600200"/>
          <a:ext cx="8042275"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15948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a:lnSpc>
                <a:spcPct val="150000"/>
              </a:lnSpc>
            </a:pPr>
            <a:r>
              <a:rPr lang="en-US" altLang="zh-TW" sz="2400" dirty="0" smtClean="0"/>
              <a:t>In </a:t>
            </a:r>
            <a:r>
              <a:rPr lang="en-US" altLang="zh-TW" sz="2400" dirty="0"/>
              <a:t>spite of the agreement </a:t>
            </a:r>
            <a:r>
              <a:rPr lang="en-US" altLang="zh-TW" sz="2400" dirty="0" smtClean="0"/>
              <a:t>(91.7%) on </a:t>
            </a:r>
            <a:r>
              <a:rPr lang="en-US" altLang="zh-TW" sz="2400" dirty="0"/>
              <a:t>scientific consensus, </a:t>
            </a:r>
            <a:r>
              <a:rPr lang="en-US" altLang="zh-TW" sz="2400" b="1" i="1" dirty="0">
                <a:solidFill>
                  <a:schemeClr val="accent3">
                    <a:lumMod val="75000"/>
                  </a:schemeClr>
                </a:solidFill>
              </a:rPr>
              <a:t>more than one-third of environmental reporters (</a:t>
            </a:r>
            <a:r>
              <a:rPr lang="en-US" altLang="zh-TW" sz="2400" b="1" i="1" dirty="0" smtClean="0">
                <a:solidFill>
                  <a:schemeClr val="accent3">
                    <a:lumMod val="75000"/>
                  </a:schemeClr>
                </a:solidFill>
              </a:rPr>
              <a:t>37.6%) </a:t>
            </a:r>
            <a:r>
              <a:rPr lang="en-US" altLang="zh-TW" sz="2400" b="1" i="1" dirty="0">
                <a:solidFill>
                  <a:schemeClr val="accent3">
                    <a:lumMod val="75000"/>
                  </a:schemeClr>
                </a:solidFill>
              </a:rPr>
              <a:t>believed that coverage of climate change science must reflect a balance of </a:t>
            </a:r>
            <a:r>
              <a:rPr lang="en-US" altLang="zh-TW" sz="2400" b="1" i="1" dirty="0" smtClean="0">
                <a:solidFill>
                  <a:schemeClr val="accent3">
                    <a:lumMod val="75000"/>
                  </a:schemeClr>
                </a:solidFill>
              </a:rPr>
              <a:t>viewpoints </a:t>
            </a:r>
            <a:r>
              <a:rPr lang="en-US" altLang="zh-TW" sz="2400" b="1" i="1" dirty="0">
                <a:solidFill>
                  <a:schemeClr val="accent3">
                    <a:lumMod val="75000"/>
                  </a:schemeClr>
                </a:solidFill>
              </a:rPr>
              <a:t>or present all sides of </a:t>
            </a:r>
            <a:r>
              <a:rPr lang="en-US" altLang="zh-TW" sz="2400" b="1" i="1" dirty="0" smtClean="0">
                <a:solidFill>
                  <a:schemeClr val="accent3">
                    <a:lumMod val="75000"/>
                  </a:schemeClr>
                </a:solidFill>
              </a:rPr>
              <a:t>controversy.</a:t>
            </a:r>
            <a:r>
              <a:rPr lang="en-US" altLang="zh-TW" sz="2400" b="1" i="1" dirty="0" smtClean="0"/>
              <a:t> </a:t>
            </a:r>
            <a:r>
              <a:rPr lang="en-US" altLang="zh-TW" sz="2400" dirty="0" smtClean="0"/>
              <a:t>Almost </a:t>
            </a:r>
            <a:r>
              <a:rPr lang="en-US" altLang="zh-TW" sz="2400" dirty="0"/>
              <a:t>half (49.5%</a:t>
            </a:r>
            <a:r>
              <a:rPr lang="en-US" altLang="zh-TW" sz="2400" dirty="0" smtClean="0"/>
              <a:t>) did </a:t>
            </a:r>
            <a:r>
              <a:rPr lang="en-US" altLang="zh-TW" sz="2400" dirty="0"/>
              <a:t>not believe </a:t>
            </a:r>
            <a:r>
              <a:rPr lang="en-US" altLang="zh-TW" sz="2400" dirty="0" smtClean="0"/>
              <a:t>in the need for balance. </a:t>
            </a:r>
            <a:r>
              <a:rPr lang="en-US" altLang="zh-TW" sz="2400" dirty="0"/>
              <a:t>Another 12.8% of reporters held a neutral viewpoint on this issue. </a:t>
            </a:r>
            <a:endParaRPr lang="zh-TW" altLang="en-US" sz="2400" dirty="0"/>
          </a:p>
        </p:txBody>
      </p:sp>
      <p:sp>
        <p:nvSpPr>
          <p:cNvPr id="4" name="文字方塊 3"/>
          <p:cNvSpPr txBox="1"/>
          <p:nvPr/>
        </p:nvSpPr>
        <p:spPr>
          <a:xfrm>
            <a:off x="467544" y="404664"/>
            <a:ext cx="8208912" cy="1077218"/>
          </a:xfrm>
          <a:prstGeom prst="rect">
            <a:avLst/>
          </a:prstGeom>
          <a:noFill/>
        </p:spPr>
        <p:txBody>
          <a:bodyPr wrap="square" rtlCol="0">
            <a:spAutoFit/>
          </a:bodyPr>
          <a:lstStyle/>
          <a:p>
            <a:pPr algn="ctr" defTabSz="457200"/>
            <a:r>
              <a:rPr lang="en-US" altLang="zh-TW" sz="3200" b="1" dirty="0" smtClean="0">
                <a:solidFill>
                  <a:prstClr val="black"/>
                </a:solidFill>
                <a:ea typeface="ＭＳ Ｐゴシック" charset="-128"/>
              </a:rPr>
              <a:t>Journalists still believe in </a:t>
            </a:r>
          </a:p>
          <a:p>
            <a:pPr algn="ctr" defTabSz="457200"/>
            <a:r>
              <a:rPr lang="en-US" altLang="zh-TW" sz="3200" b="1" dirty="0" smtClean="0">
                <a:solidFill>
                  <a:prstClr val="black"/>
                </a:solidFill>
                <a:ea typeface="ＭＳ Ｐゴシック" charset="-128"/>
              </a:rPr>
              <a:t>balanced reporting on climate change</a:t>
            </a:r>
            <a:endParaRPr lang="zh-TW" altLang="en-US" sz="3200" b="1" dirty="0">
              <a:solidFill>
                <a:prstClr val="black"/>
              </a:solidFill>
              <a:ea typeface="ＭＳ Ｐゴシック" charset="-128"/>
            </a:endParaRPr>
          </a:p>
        </p:txBody>
      </p:sp>
    </p:spTree>
    <p:extLst>
      <p:ext uri="{BB962C8B-B14F-4D97-AF65-F5344CB8AC3E}">
        <p14:creationId xmlns:p14="http://schemas.microsoft.com/office/powerpoint/2010/main" val="484362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FDA</a:t>
            </a:r>
            <a:endParaRPr lang="en-US" dirty="0"/>
          </a:p>
        </p:txBody>
      </p:sp>
      <p:sp>
        <p:nvSpPr>
          <p:cNvPr id="3" name="Content Placeholder 2"/>
          <p:cNvSpPr>
            <a:spLocks noGrp="1"/>
          </p:cNvSpPr>
          <p:nvPr>
            <p:ph idx="1"/>
          </p:nvPr>
        </p:nvSpPr>
        <p:spPr>
          <a:xfrm>
            <a:off x="0" y="2133600"/>
            <a:ext cx="4876800" cy="4114800"/>
          </a:xfrm>
        </p:spPr>
        <p:txBody>
          <a:bodyPr/>
          <a:lstStyle/>
          <a:p>
            <a:r>
              <a:rPr lang="en-US" sz="2000" dirty="0" smtClean="0"/>
              <a:t>Although research is ongoing, the Food and Drug Administration (FDA) says that available scientific evidence—including World Health Organization (WHO) findings released May 17, 2010—shows no increased health risk due to radio- frequency (RF) energy, a form of electromagnetic radiation that is emitted by cell phones. </a:t>
            </a:r>
          </a:p>
          <a:p>
            <a:r>
              <a:rPr lang="en-US" sz="2000" dirty="0" smtClean="0"/>
              <a:t>Despite the dramatic increase in cell phone use, occurrences of brain cancer did not increase between 1987 and 2005.</a:t>
            </a:r>
          </a:p>
          <a:p>
            <a:endParaRPr lang="en-US" sz="2000" dirty="0"/>
          </a:p>
        </p:txBody>
      </p:sp>
      <p:pic>
        <p:nvPicPr>
          <p:cNvPr id="5" name="Picture 4"/>
          <p:cNvPicPr>
            <a:picLocks noChangeAspect="1"/>
          </p:cNvPicPr>
          <p:nvPr/>
        </p:nvPicPr>
        <p:blipFill>
          <a:blip r:embed="rId2"/>
          <a:stretch>
            <a:fillRect/>
          </a:stretch>
        </p:blipFill>
        <p:spPr>
          <a:xfrm>
            <a:off x="5299364" y="1828800"/>
            <a:ext cx="3768436" cy="4876800"/>
          </a:xfrm>
          <a:prstGeom prst="rect">
            <a:avLst/>
          </a:prstGeom>
        </p:spPr>
      </p:pic>
    </p:spTree>
    <p:extLst>
      <p:ext uri="{BB962C8B-B14F-4D97-AF65-F5344CB8AC3E}">
        <p14:creationId xmlns:p14="http://schemas.microsoft.com/office/powerpoint/2010/main" val="39851936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Percent of journalists who indicated these are obstacles for climate change reporting</a:t>
            </a:r>
            <a:endParaRPr lang="en-US" sz="2000" dirty="0"/>
          </a:p>
        </p:txBody>
      </p:sp>
      <p:graphicFrame>
        <p:nvGraphicFramePr>
          <p:cNvPr id="4" name="圖表 3"/>
          <p:cNvGraphicFramePr>
            <a:graphicFrameLocks noGrp="1"/>
          </p:cNvGraphicFramePr>
          <p:nvPr>
            <p:ph idx="1"/>
          </p:nvPr>
        </p:nvGraphicFramePr>
        <p:xfrm>
          <a:off x="549275" y="1600200"/>
          <a:ext cx="8042275"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97715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ad-rat.jpg"/>
          <p:cNvPicPr>
            <a:picLocks noChangeAspect="1"/>
          </p:cNvPicPr>
          <p:nvPr/>
        </p:nvPicPr>
        <p:blipFill>
          <a:blip r:embed="rId2"/>
          <a:stretch>
            <a:fillRect/>
          </a:stretch>
        </p:blipFill>
        <p:spPr>
          <a:xfrm>
            <a:off x="1397000" y="1371600"/>
            <a:ext cx="6350000" cy="4432300"/>
          </a:xfrm>
          <a:prstGeom prst="rect">
            <a:avLst/>
          </a:prstGeom>
        </p:spPr>
      </p:pic>
      <p:sp>
        <p:nvSpPr>
          <p:cNvPr id="5" name="TextBox 4"/>
          <p:cNvSpPr txBox="1"/>
          <p:nvPr/>
        </p:nvSpPr>
        <p:spPr>
          <a:xfrm>
            <a:off x="1295400" y="228600"/>
            <a:ext cx="6324600" cy="830997"/>
          </a:xfrm>
          <a:prstGeom prst="rect">
            <a:avLst/>
          </a:prstGeom>
          <a:noFill/>
        </p:spPr>
        <p:txBody>
          <a:bodyPr wrap="square" rtlCol="0">
            <a:spAutoFit/>
          </a:bodyPr>
          <a:lstStyle/>
          <a:p>
            <a:pPr algn="ctr" defTabSz="457200"/>
            <a:r>
              <a:rPr lang="en-US" sz="4800" dirty="0" smtClean="0">
                <a:solidFill>
                  <a:prstClr val="black"/>
                </a:solidFill>
                <a:ea typeface="ＭＳ Ｐゴシック" charset="-128"/>
              </a:rPr>
              <a:t>Dead Rat Journalism</a:t>
            </a:r>
            <a:endParaRPr lang="en-US" sz="4800" dirty="0">
              <a:solidFill>
                <a:prstClr val="black"/>
              </a:solidFill>
              <a:ea typeface="ＭＳ Ｐゴシック" charset="-128"/>
            </a:endParaRPr>
          </a:p>
        </p:txBody>
      </p:sp>
    </p:spTree>
    <p:extLst>
      <p:ext uri="{BB962C8B-B14F-4D97-AF65-F5344CB8AC3E}">
        <p14:creationId xmlns:p14="http://schemas.microsoft.com/office/powerpoint/2010/main" val="37236484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a:bodyPr>
          <a:lstStyle/>
          <a:p>
            <a:pPr algn="ctr">
              <a:buNone/>
            </a:pPr>
            <a:endParaRPr lang="en-US" sz="5400" dirty="0" smtClean="0"/>
          </a:p>
          <a:p>
            <a:pPr algn="ctr">
              <a:buNone/>
            </a:pPr>
            <a:r>
              <a:rPr lang="en-US" sz="5400" dirty="0" smtClean="0"/>
              <a:t>BALANCE VS. TRUTH</a:t>
            </a:r>
            <a:endParaRPr lang="en-US" sz="5400" dirty="0"/>
          </a:p>
        </p:txBody>
      </p:sp>
    </p:spTree>
    <p:extLst>
      <p:ext uri="{BB962C8B-B14F-4D97-AF65-F5344CB8AC3E}">
        <p14:creationId xmlns:p14="http://schemas.microsoft.com/office/powerpoint/2010/main" val="17611650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arth_from_space-2733.jpg"/>
          <p:cNvPicPr>
            <a:picLocks noGrp="1" noChangeAspect="1"/>
          </p:cNvPicPr>
          <p:nvPr>
            <p:ph idx="4294967295"/>
          </p:nvPr>
        </p:nvPicPr>
        <p:blipFill>
          <a:blip r:embed="rId2"/>
          <a:srcRect l="-12381" r="-12381"/>
          <a:stretch>
            <a:fillRect/>
          </a:stretch>
        </p:blipFill>
        <p:spPr>
          <a:xfrm>
            <a:off x="-242596" y="685800"/>
            <a:ext cx="7239000" cy="3981450"/>
          </a:xfrm>
          <a:prstGeom prst="rect">
            <a:avLst/>
          </a:prstGeom>
        </p:spPr>
      </p:pic>
      <p:sp>
        <p:nvSpPr>
          <p:cNvPr id="6" name="TextBox 5"/>
          <p:cNvSpPr txBox="1"/>
          <p:nvPr/>
        </p:nvSpPr>
        <p:spPr>
          <a:xfrm>
            <a:off x="6477000" y="838200"/>
            <a:ext cx="2209800" cy="1569660"/>
          </a:xfrm>
          <a:prstGeom prst="rect">
            <a:avLst/>
          </a:prstGeom>
          <a:noFill/>
        </p:spPr>
        <p:txBody>
          <a:bodyPr wrap="square" rtlCol="0">
            <a:spAutoFit/>
          </a:bodyPr>
          <a:lstStyle/>
          <a:p>
            <a:pPr defTabSz="457200"/>
            <a:r>
              <a:rPr lang="en-US" sz="2400" dirty="0" smtClean="0">
                <a:solidFill>
                  <a:prstClr val="black"/>
                </a:solidFill>
                <a:ea typeface="ＭＳ Ｐゴシック" charset="-128"/>
              </a:rPr>
              <a:t>Shuttle images show the roundness of the Earth.</a:t>
            </a:r>
            <a:endParaRPr lang="en-US" sz="2400" dirty="0">
              <a:solidFill>
                <a:prstClr val="black"/>
              </a:solidFill>
              <a:ea typeface="ＭＳ Ｐゴシック" charset="-128"/>
            </a:endParaRPr>
          </a:p>
        </p:txBody>
      </p:sp>
    </p:spTree>
    <p:extLst>
      <p:ext uri="{BB962C8B-B14F-4D97-AF65-F5344CB8AC3E}">
        <p14:creationId xmlns:p14="http://schemas.microsoft.com/office/powerpoint/2010/main" val="21296989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arth_from_space-2733.jpg"/>
          <p:cNvPicPr>
            <a:picLocks noGrp="1" noChangeAspect="1"/>
          </p:cNvPicPr>
          <p:nvPr>
            <p:ph idx="4294967295"/>
          </p:nvPr>
        </p:nvPicPr>
        <p:blipFill>
          <a:blip r:embed="rId2"/>
          <a:srcRect l="-12381" r="-12381"/>
          <a:stretch>
            <a:fillRect/>
          </a:stretch>
        </p:blipFill>
        <p:spPr>
          <a:xfrm>
            <a:off x="-149288" y="685800"/>
            <a:ext cx="7239000" cy="3981450"/>
          </a:xfrm>
          <a:prstGeom prst="rect">
            <a:avLst/>
          </a:prstGeom>
        </p:spPr>
      </p:pic>
      <p:sp>
        <p:nvSpPr>
          <p:cNvPr id="6" name="TextBox 5"/>
          <p:cNvSpPr txBox="1"/>
          <p:nvPr/>
        </p:nvSpPr>
        <p:spPr>
          <a:xfrm>
            <a:off x="6477000" y="838200"/>
            <a:ext cx="2209800" cy="1569660"/>
          </a:xfrm>
          <a:prstGeom prst="rect">
            <a:avLst/>
          </a:prstGeom>
          <a:noFill/>
        </p:spPr>
        <p:txBody>
          <a:bodyPr wrap="square" rtlCol="0">
            <a:spAutoFit/>
          </a:bodyPr>
          <a:lstStyle/>
          <a:p>
            <a:pPr defTabSz="457200"/>
            <a:r>
              <a:rPr lang="en-US" sz="2400" dirty="0" smtClean="0">
                <a:solidFill>
                  <a:prstClr val="black"/>
                </a:solidFill>
                <a:ea typeface="ＭＳ Ｐゴシック" charset="-128"/>
              </a:rPr>
              <a:t>Shuttle images show the roundness of </a:t>
            </a:r>
            <a:r>
              <a:rPr lang="en-US" sz="2400" smtClean="0">
                <a:solidFill>
                  <a:prstClr val="black"/>
                </a:solidFill>
                <a:ea typeface="ＭＳ Ｐゴシック" charset="-128"/>
              </a:rPr>
              <a:t>the Earth.</a:t>
            </a:r>
            <a:endParaRPr lang="en-US" sz="2400" dirty="0">
              <a:solidFill>
                <a:prstClr val="black"/>
              </a:solidFill>
              <a:ea typeface="ＭＳ Ｐゴシック" charset="-128"/>
            </a:endParaRPr>
          </a:p>
        </p:txBody>
      </p:sp>
      <p:sp>
        <p:nvSpPr>
          <p:cNvPr id="5" name="TextBox 4"/>
          <p:cNvSpPr txBox="1"/>
          <p:nvPr/>
        </p:nvSpPr>
        <p:spPr>
          <a:xfrm>
            <a:off x="6400800" y="2971800"/>
            <a:ext cx="2362200" cy="1200328"/>
          </a:xfrm>
          <a:prstGeom prst="rect">
            <a:avLst/>
          </a:prstGeom>
          <a:noFill/>
        </p:spPr>
        <p:txBody>
          <a:bodyPr wrap="square" rtlCol="0">
            <a:spAutoFit/>
          </a:bodyPr>
          <a:lstStyle/>
          <a:p>
            <a:pPr defTabSz="457200"/>
            <a:r>
              <a:rPr lang="en-US" sz="2400" dirty="0" smtClean="0">
                <a:solidFill>
                  <a:prstClr val="black"/>
                </a:solidFill>
                <a:ea typeface="ＭＳ Ｐゴシック" charset="-128"/>
              </a:rPr>
              <a:t>Who do you talk to for the “other” side of this story? </a:t>
            </a:r>
            <a:endParaRPr lang="en-US" sz="2400" dirty="0">
              <a:solidFill>
                <a:prstClr val="black"/>
              </a:solidFill>
              <a:ea typeface="ＭＳ Ｐゴシック" charset="-128"/>
            </a:endParaRPr>
          </a:p>
        </p:txBody>
      </p:sp>
    </p:spTree>
    <p:extLst>
      <p:ext uri="{BB962C8B-B14F-4D97-AF65-F5344CB8AC3E}">
        <p14:creationId xmlns:p14="http://schemas.microsoft.com/office/powerpoint/2010/main" val="6170444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t_earth.png"/>
          <p:cNvPicPr>
            <a:picLocks noChangeAspect="1"/>
          </p:cNvPicPr>
          <p:nvPr/>
        </p:nvPicPr>
        <p:blipFill>
          <a:blip r:embed="rId2"/>
          <a:stretch>
            <a:fillRect/>
          </a:stretch>
        </p:blipFill>
        <p:spPr>
          <a:xfrm>
            <a:off x="304800" y="685800"/>
            <a:ext cx="5171429" cy="5171429"/>
          </a:xfrm>
          <a:prstGeom prst="rect">
            <a:avLst/>
          </a:prstGeom>
        </p:spPr>
      </p:pic>
      <p:sp>
        <p:nvSpPr>
          <p:cNvPr id="3" name="TextBox 2"/>
          <p:cNvSpPr txBox="1"/>
          <p:nvPr/>
        </p:nvSpPr>
        <p:spPr>
          <a:xfrm>
            <a:off x="5943600" y="914400"/>
            <a:ext cx="2895600" cy="830997"/>
          </a:xfrm>
          <a:prstGeom prst="rect">
            <a:avLst/>
          </a:prstGeom>
          <a:noFill/>
        </p:spPr>
        <p:txBody>
          <a:bodyPr wrap="square" rtlCol="0">
            <a:spAutoFit/>
          </a:bodyPr>
          <a:lstStyle/>
          <a:p>
            <a:pPr defTabSz="457200"/>
            <a:r>
              <a:rPr lang="en-US" sz="2400" dirty="0" smtClean="0">
                <a:solidFill>
                  <a:prstClr val="black"/>
                </a:solidFill>
                <a:ea typeface="ＭＳ Ｐゴシック" charset="-128"/>
              </a:rPr>
              <a:t>The International Flat Earth Society</a:t>
            </a:r>
            <a:endParaRPr lang="en-US" sz="2400" dirty="0">
              <a:solidFill>
                <a:prstClr val="black"/>
              </a:solidFill>
              <a:ea typeface="ＭＳ Ｐゴシック" charset="-128"/>
            </a:endParaRPr>
          </a:p>
        </p:txBody>
      </p:sp>
    </p:spTree>
    <p:extLst>
      <p:ext uri="{BB962C8B-B14F-4D97-AF65-F5344CB8AC3E}">
        <p14:creationId xmlns:p14="http://schemas.microsoft.com/office/powerpoint/2010/main" val="833121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t_earth.png"/>
          <p:cNvPicPr>
            <a:picLocks noChangeAspect="1"/>
          </p:cNvPicPr>
          <p:nvPr/>
        </p:nvPicPr>
        <p:blipFill>
          <a:blip r:embed="rId2"/>
          <a:stretch>
            <a:fillRect/>
          </a:stretch>
        </p:blipFill>
        <p:spPr>
          <a:xfrm>
            <a:off x="304800" y="685800"/>
            <a:ext cx="5171429" cy="5171429"/>
          </a:xfrm>
          <a:prstGeom prst="rect">
            <a:avLst/>
          </a:prstGeom>
        </p:spPr>
      </p:pic>
      <p:sp>
        <p:nvSpPr>
          <p:cNvPr id="3" name="TextBox 2"/>
          <p:cNvSpPr txBox="1"/>
          <p:nvPr/>
        </p:nvSpPr>
        <p:spPr>
          <a:xfrm>
            <a:off x="5943600" y="914400"/>
            <a:ext cx="2895600" cy="830997"/>
          </a:xfrm>
          <a:prstGeom prst="rect">
            <a:avLst/>
          </a:prstGeom>
          <a:noFill/>
        </p:spPr>
        <p:txBody>
          <a:bodyPr wrap="square" rtlCol="0">
            <a:spAutoFit/>
          </a:bodyPr>
          <a:lstStyle/>
          <a:p>
            <a:pPr defTabSz="457200"/>
            <a:r>
              <a:rPr lang="en-US" sz="2400" dirty="0" smtClean="0">
                <a:solidFill>
                  <a:prstClr val="black"/>
                </a:solidFill>
                <a:ea typeface="ＭＳ Ｐゴシック" charset="-128"/>
              </a:rPr>
              <a:t>The International Flat Earth Society</a:t>
            </a:r>
            <a:endParaRPr lang="en-US" sz="2400" dirty="0">
              <a:solidFill>
                <a:prstClr val="black"/>
              </a:solidFill>
              <a:ea typeface="ＭＳ Ｐゴシック" charset="-128"/>
            </a:endParaRPr>
          </a:p>
        </p:txBody>
      </p:sp>
      <p:sp>
        <p:nvSpPr>
          <p:cNvPr id="4" name="TextBox 3"/>
          <p:cNvSpPr txBox="1"/>
          <p:nvPr/>
        </p:nvSpPr>
        <p:spPr>
          <a:xfrm>
            <a:off x="5943600" y="2362200"/>
            <a:ext cx="2743200" cy="1938992"/>
          </a:xfrm>
          <a:prstGeom prst="rect">
            <a:avLst/>
          </a:prstGeom>
          <a:noFill/>
        </p:spPr>
        <p:txBody>
          <a:bodyPr wrap="square" rtlCol="0">
            <a:spAutoFit/>
          </a:bodyPr>
          <a:lstStyle/>
          <a:p>
            <a:pPr defTabSz="457200"/>
            <a:r>
              <a:rPr lang="en-US" sz="2400" dirty="0" smtClean="0">
                <a:solidFill>
                  <a:prstClr val="black"/>
                </a:solidFill>
                <a:ea typeface="ＭＳ Ｐゴシック" charset="-128"/>
              </a:rPr>
              <a:t>Q: When are you journalists going to start treating climate skeptics like the flat </a:t>
            </a:r>
            <a:r>
              <a:rPr lang="en-US" sz="2400" dirty="0" err="1" smtClean="0">
                <a:solidFill>
                  <a:prstClr val="black"/>
                </a:solidFill>
                <a:ea typeface="ＭＳ Ｐゴシック" charset="-128"/>
              </a:rPr>
              <a:t>Earthers</a:t>
            </a:r>
            <a:r>
              <a:rPr lang="en-US" sz="2400" dirty="0" smtClean="0">
                <a:solidFill>
                  <a:prstClr val="black"/>
                </a:solidFill>
                <a:ea typeface="ＭＳ Ｐゴシック" charset="-128"/>
              </a:rPr>
              <a:t>?</a:t>
            </a:r>
            <a:endParaRPr lang="en-US" sz="2400" dirty="0">
              <a:solidFill>
                <a:prstClr val="black"/>
              </a:solidFill>
              <a:ea typeface="ＭＳ Ｐゴシック" charset="-128"/>
            </a:endParaRPr>
          </a:p>
        </p:txBody>
      </p:sp>
    </p:spTree>
    <p:extLst>
      <p:ext uri="{BB962C8B-B14F-4D97-AF65-F5344CB8AC3E}">
        <p14:creationId xmlns:p14="http://schemas.microsoft.com/office/powerpoint/2010/main" val="29170072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t_earth.png"/>
          <p:cNvPicPr>
            <a:picLocks noChangeAspect="1"/>
          </p:cNvPicPr>
          <p:nvPr/>
        </p:nvPicPr>
        <p:blipFill>
          <a:blip r:embed="rId2"/>
          <a:stretch>
            <a:fillRect/>
          </a:stretch>
        </p:blipFill>
        <p:spPr>
          <a:xfrm>
            <a:off x="304800" y="685800"/>
            <a:ext cx="5171429" cy="5171429"/>
          </a:xfrm>
          <a:prstGeom prst="rect">
            <a:avLst/>
          </a:prstGeom>
        </p:spPr>
      </p:pic>
      <p:sp>
        <p:nvSpPr>
          <p:cNvPr id="3" name="TextBox 2"/>
          <p:cNvSpPr txBox="1"/>
          <p:nvPr/>
        </p:nvSpPr>
        <p:spPr>
          <a:xfrm>
            <a:off x="5943600" y="914400"/>
            <a:ext cx="2895600" cy="830997"/>
          </a:xfrm>
          <a:prstGeom prst="rect">
            <a:avLst/>
          </a:prstGeom>
          <a:noFill/>
        </p:spPr>
        <p:txBody>
          <a:bodyPr wrap="square" rtlCol="0">
            <a:spAutoFit/>
          </a:bodyPr>
          <a:lstStyle/>
          <a:p>
            <a:pPr defTabSz="457200"/>
            <a:r>
              <a:rPr lang="en-US" sz="2400" dirty="0" smtClean="0">
                <a:solidFill>
                  <a:prstClr val="black"/>
                </a:solidFill>
                <a:ea typeface="ＭＳ Ｐゴシック" charset="-128"/>
              </a:rPr>
              <a:t>The International Flat Earth Society</a:t>
            </a:r>
            <a:endParaRPr lang="en-US" sz="2400" dirty="0">
              <a:solidFill>
                <a:prstClr val="black"/>
              </a:solidFill>
              <a:ea typeface="ＭＳ Ｐゴシック" charset="-128"/>
            </a:endParaRPr>
          </a:p>
        </p:txBody>
      </p:sp>
      <p:sp>
        <p:nvSpPr>
          <p:cNvPr id="4" name="TextBox 3"/>
          <p:cNvSpPr txBox="1"/>
          <p:nvPr/>
        </p:nvSpPr>
        <p:spPr>
          <a:xfrm>
            <a:off x="5943600" y="2362200"/>
            <a:ext cx="2743200" cy="3046988"/>
          </a:xfrm>
          <a:prstGeom prst="rect">
            <a:avLst/>
          </a:prstGeom>
          <a:noFill/>
        </p:spPr>
        <p:txBody>
          <a:bodyPr wrap="square" rtlCol="0">
            <a:spAutoFit/>
          </a:bodyPr>
          <a:lstStyle/>
          <a:p>
            <a:pPr defTabSz="457200"/>
            <a:r>
              <a:rPr lang="en-US" sz="2400" dirty="0" smtClean="0">
                <a:solidFill>
                  <a:prstClr val="black"/>
                </a:solidFill>
                <a:ea typeface="ＭＳ Ｐゴシック" charset="-128"/>
              </a:rPr>
              <a:t>Q: When are you journalists going to start treating climate skeptics like the flat </a:t>
            </a:r>
            <a:r>
              <a:rPr lang="en-US" sz="2400" dirty="0" err="1" smtClean="0">
                <a:solidFill>
                  <a:prstClr val="black"/>
                </a:solidFill>
                <a:ea typeface="ＭＳ Ｐゴシック" charset="-128"/>
              </a:rPr>
              <a:t>Earthers</a:t>
            </a:r>
            <a:r>
              <a:rPr lang="en-US" sz="2400" dirty="0" smtClean="0">
                <a:solidFill>
                  <a:prstClr val="black"/>
                </a:solidFill>
                <a:ea typeface="ＭＳ Ｐゴシック" charset="-128"/>
              </a:rPr>
              <a:t>?</a:t>
            </a:r>
          </a:p>
          <a:p>
            <a:pPr defTabSz="457200"/>
            <a:endParaRPr lang="en-US" sz="2400" dirty="0" smtClean="0">
              <a:solidFill>
                <a:prstClr val="black"/>
              </a:solidFill>
              <a:ea typeface="ＭＳ Ｐゴシック" charset="-128"/>
            </a:endParaRPr>
          </a:p>
          <a:p>
            <a:pPr defTabSz="457200"/>
            <a:r>
              <a:rPr lang="en-US" sz="2400" dirty="0" smtClean="0">
                <a:solidFill>
                  <a:prstClr val="black"/>
                </a:solidFill>
                <a:ea typeface="ＭＳ Ｐゴシック" charset="-128"/>
              </a:rPr>
              <a:t>A: Not soon.</a:t>
            </a:r>
            <a:endParaRPr lang="en-US" sz="2400" dirty="0">
              <a:solidFill>
                <a:prstClr val="black"/>
              </a:solidFill>
              <a:ea typeface="ＭＳ Ｐゴシック" charset="-128"/>
            </a:endParaRPr>
          </a:p>
        </p:txBody>
      </p:sp>
    </p:spTree>
    <p:extLst>
      <p:ext uri="{BB962C8B-B14F-4D97-AF65-F5344CB8AC3E}">
        <p14:creationId xmlns:p14="http://schemas.microsoft.com/office/powerpoint/2010/main" val="37189532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524000"/>
            <a:ext cx="7315200" cy="1815882"/>
          </a:xfrm>
          <a:prstGeom prst="rect">
            <a:avLst/>
          </a:prstGeom>
          <a:noFill/>
        </p:spPr>
        <p:txBody>
          <a:bodyPr wrap="square" rtlCol="0">
            <a:spAutoFit/>
          </a:bodyPr>
          <a:lstStyle/>
          <a:p>
            <a:pPr marL="571500" indent="-571500" defTabSz="457200">
              <a:buFont typeface="Arial"/>
              <a:buChar char="•"/>
            </a:pPr>
            <a:r>
              <a:rPr lang="en-US" sz="2800" dirty="0" smtClean="0">
                <a:solidFill>
                  <a:prstClr val="black"/>
                </a:solidFill>
                <a:ea typeface="ＭＳ Ｐゴシック" charset="-128"/>
              </a:rPr>
              <a:t>Lack of expertise of </a:t>
            </a:r>
            <a:r>
              <a:rPr lang="en-US" sz="2800" i="1" dirty="0" smtClean="0">
                <a:solidFill>
                  <a:prstClr val="black"/>
                </a:solidFill>
                <a:ea typeface="ＭＳ Ｐゴシック" charset="-128"/>
              </a:rPr>
              <a:t>some</a:t>
            </a:r>
            <a:r>
              <a:rPr lang="en-US" sz="2800" dirty="0" smtClean="0">
                <a:solidFill>
                  <a:prstClr val="black"/>
                </a:solidFill>
                <a:ea typeface="ＭＳ Ｐゴシック" charset="-128"/>
              </a:rPr>
              <a:t> journalists</a:t>
            </a:r>
          </a:p>
          <a:p>
            <a:pPr marL="571500" indent="-571500" defTabSz="457200">
              <a:buFont typeface="Arial"/>
              <a:buChar char="•"/>
            </a:pPr>
            <a:r>
              <a:rPr lang="en-US" sz="2800" dirty="0" smtClean="0">
                <a:solidFill>
                  <a:prstClr val="black"/>
                </a:solidFill>
                <a:ea typeface="ＭＳ Ｐゴシック" charset="-128"/>
              </a:rPr>
              <a:t>Lack of time of most journalists</a:t>
            </a:r>
          </a:p>
          <a:p>
            <a:pPr marL="571500" indent="-571500" defTabSz="457200">
              <a:buFont typeface="Arial"/>
              <a:buChar char="•"/>
            </a:pPr>
            <a:r>
              <a:rPr lang="en-US" sz="2800" dirty="0" smtClean="0">
                <a:solidFill>
                  <a:prstClr val="black"/>
                </a:solidFill>
                <a:ea typeface="ＭＳ Ｐゴシック" charset="-128"/>
              </a:rPr>
              <a:t>It’s a political story</a:t>
            </a:r>
          </a:p>
          <a:p>
            <a:pPr marL="571500" indent="-571500" defTabSz="457200">
              <a:buFont typeface="Arial"/>
              <a:buChar char="•"/>
            </a:pPr>
            <a:r>
              <a:rPr lang="en-US" sz="2800" dirty="0" smtClean="0">
                <a:solidFill>
                  <a:prstClr val="black"/>
                </a:solidFill>
                <a:ea typeface="ＭＳ Ｐゴシック" charset="-128"/>
              </a:rPr>
              <a:t>The Rachel Carson argument</a:t>
            </a:r>
            <a:endParaRPr lang="en-US" sz="2800" dirty="0">
              <a:solidFill>
                <a:prstClr val="black"/>
              </a:solidFill>
              <a:ea typeface="ＭＳ Ｐゴシック" charset="-128"/>
            </a:endParaRPr>
          </a:p>
        </p:txBody>
      </p:sp>
    </p:spTree>
    <p:extLst>
      <p:ext uri="{BB962C8B-B14F-4D97-AF65-F5344CB8AC3E}">
        <p14:creationId xmlns:p14="http://schemas.microsoft.com/office/powerpoint/2010/main" val="35663491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2100" y="2794000"/>
            <a:ext cx="6286500" cy="2585323"/>
          </a:xfrm>
          <a:prstGeom prst="rect">
            <a:avLst/>
          </a:prstGeom>
          <a:noFill/>
        </p:spPr>
        <p:txBody>
          <a:bodyPr wrap="square" rtlCol="0">
            <a:spAutoFit/>
          </a:bodyPr>
          <a:lstStyle/>
          <a:p>
            <a:pPr defTabSz="457200"/>
            <a:r>
              <a:rPr lang="en-US" sz="2400" b="1" dirty="0" smtClean="0">
                <a:solidFill>
                  <a:prstClr val="black"/>
                </a:solidFill>
                <a:ea typeface="ＭＳ Ｐゴシック" charset="-128"/>
              </a:rPr>
              <a:t>At its best, journalism handles uncertainty by:</a:t>
            </a:r>
          </a:p>
          <a:p>
            <a:pPr defTabSz="457200"/>
            <a:endParaRPr lang="en-US" sz="2400" b="1" dirty="0" smtClean="0">
              <a:solidFill>
                <a:prstClr val="black"/>
              </a:solidFill>
              <a:ea typeface="ＭＳ Ｐゴシック" charset="-128"/>
            </a:endParaRPr>
          </a:p>
          <a:p>
            <a:pPr marL="285750" indent="-285750" defTabSz="457200">
              <a:buFont typeface="Arial"/>
              <a:buChar char="•"/>
            </a:pPr>
            <a:r>
              <a:rPr lang="en-US" dirty="0" smtClean="0">
                <a:solidFill>
                  <a:prstClr val="black"/>
                </a:solidFill>
                <a:ea typeface="ＭＳ Ｐゴシック" charset="-128"/>
              </a:rPr>
              <a:t>Deeply researching explanations and explaining which are probable and why some are wrong or unlikely</a:t>
            </a:r>
          </a:p>
          <a:p>
            <a:pPr marL="285750" indent="-285750" defTabSz="457200">
              <a:buFont typeface="Arial"/>
              <a:buChar char="•"/>
            </a:pPr>
            <a:r>
              <a:rPr lang="en-US" dirty="0" smtClean="0">
                <a:solidFill>
                  <a:prstClr val="black"/>
                </a:solidFill>
                <a:ea typeface="ＭＳ Ｐゴシック" charset="-128"/>
              </a:rPr>
              <a:t>Reporting potential sources of bias of those advocating for particular explanations</a:t>
            </a:r>
          </a:p>
          <a:p>
            <a:pPr marL="285750" indent="-285750" defTabSz="457200">
              <a:buFont typeface="Arial"/>
              <a:buChar char="•"/>
            </a:pPr>
            <a:r>
              <a:rPr lang="en-US" dirty="0" smtClean="0">
                <a:solidFill>
                  <a:prstClr val="black"/>
                </a:solidFill>
                <a:ea typeface="ＭＳ Ｐゴシック" charset="-128"/>
              </a:rPr>
              <a:t>Engaging an audience</a:t>
            </a:r>
            <a:endParaRPr lang="en-US" dirty="0">
              <a:solidFill>
                <a:prstClr val="black"/>
              </a:solidFill>
              <a:ea typeface="ＭＳ Ｐゴシック" charset="-128"/>
            </a:endParaRPr>
          </a:p>
        </p:txBody>
      </p:sp>
    </p:spTree>
    <p:extLst>
      <p:ext uri="{BB962C8B-B14F-4D97-AF65-F5344CB8AC3E}">
        <p14:creationId xmlns:p14="http://schemas.microsoft.com/office/powerpoint/2010/main" val="2791798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Agency for Research on Cancer</a:t>
            </a:r>
            <a:endParaRPr lang="en-US" dirty="0"/>
          </a:p>
        </p:txBody>
      </p:sp>
      <p:sp>
        <p:nvSpPr>
          <p:cNvPr id="3" name="Content Placeholder 2"/>
          <p:cNvSpPr>
            <a:spLocks noGrp="1"/>
          </p:cNvSpPr>
          <p:nvPr>
            <p:ph idx="1"/>
          </p:nvPr>
        </p:nvSpPr>
        <p:spPr>
          <a:xfrm>
            <a:off x="152400" y="1905000"/>
            <a:ext cx="5334000" cy="3810000"/>
          </a:xfrm>
        </p:spPr>
        <p:txBody>
          <a:bodyPr/>
          <a:lstStyle/>
          <a:p>
            <a:r>
              <a:rPr lang="en-US" sz="2000" dirty="0" smtClean="0"/>
              <a:t>"After reviewing all the evidence available, the IARC working group classified radiofrequency electromagnetic fields as </a:t>
            </a:r>
            <a:r>
              <a:rPr lang="en-US" sz="2000" u="sng" dirty="0" smtClean="0"/>
              <a:t>possibly carcinogenic to humans</a:t>
            </a:r>
            <a:r>
              <a:rPr lang="en-US" sz="2000" dirty="0" smtClean="0"/>
              <a:t>," panel chairman Jonathan </a:t>
            </a:r>
            <a:r>
              <a:rPr lang="en-US" sz="2000" dirty="0" err="1" smtClean="0"/>
              <a:t>Samet</a:t>
            </a:r>
            <a:r>
              <a:rPr lang="en-US" sz="2000" dirty="0" smtClean="0"/>
              <a:t>, MD, chair of preventive medicine at the USC Keck School of Medicine, said at a news teleconference. "We reached this conclusion based on a review of human evidence showing increased risk of </a:t>
            </a:r>
            <a:r>
              <a:rPr lang="en-US" sz="2000" dirty="0" err="1" smtClean="0"/>
              <a:t>glioma</a:t>
            </a:r>
            <a:r>
              <a:rPr lang="en-US" sz="2000" dirty="0" smtClean="0"/>
              <a:t>, a malignant type of brain cancer, in association with wireless phone use."</a:t>
            </a:r>
          </a:p>
          <a:p>
            <a:endParaRPr lang="en-US" sz="2000" dirty="0"/>
          </a:p>
        </p:txBody>
      </p:sp>
      <p:pic>
        <p:nvPicPr>
          <p:cNvPr id="4" name="Picture 3"/>
          <p:cNvPicPr>
            <a:picLocks noChangeAspect="1"/>
          </p:cNvPicPr>
          <p:nvPr/>
        </p:nvPicPr>
        <p:blipFill>
          <a:blip r:embed="rId2"/>
          <a:stretch>
            <a:fillRect/>
          </a:stretch>
        </p:blipFill>
        <p:spPr>
          <a:xfrm>
            <a:off x="5334000" y="1713668"/>
            <a:ext cx="3581400" cy="5068132"/>
          </a:xfrm>
          <a:prstGeom prst="rect">
            <a:avLst/>
          </a:prstGeom>
        </p:spPr>
      </p:pic>
    </p:spTree>
    <p:extLst>
      <p:ext uri="{BB962C8B-B14F-4D97-AF65-F5344CB8AC3E}">
        <p14:creationId xmlns:p14="http://schemas.microsoft.com/office/powerpoint/2010/main" val="9079966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1800" y="2565400"/>
            <a:ext cx="5638800" cy="954107"/>
          </a:xfrm>
          <a:prstGeom prst="rect">
            <a:avLst/>
          </a:prstGeom>
          <a:noFill/>
        </p:spPr>
        <p:txBody>
          <a:bodyPr wrap="square" rtlCol="0">
            <a:spAutoFit/>
          </a:bodyPr>
          <a:lstStyle/>
          <a:p>
            <a:pPr defTabSz="457200"/>
            <a:r>
              <a:rPr lang="en-US" sz="2800" dirty="0" smtClean="0">
                <a:solidFill>
                  <a:prstClr val="black"/>
                </a:solidFill>
                <a:ea typeface="ＭＳ Ｐゴシック" charset="-128"/>
              </a:rPr>
              <a:t>Journalism without engagement is little more than keeping a diary</a:t>
            </a:r>
            <a:endParaRPr lang="en-US" sz="2800" dirty="0">
              <a:solidFill>
                <a:prstClr val="black"/>
              </a:solidFill>
              <a:ea typeface="ＭＳ Ｐゴシック" charset="-128"/>
            </a:endParaRPr>
          </a:p>
        </p:txBody>
      </p:sp>
    </p:spTree>
    <p:extLst>
      <p:ext uri="{BB962C8B-B14F-4D97-AF65-F5344CB8AC3E}">
        <p14:creationId xmlns:p14="http://schemas.microsoft.com/office/powerpoint/2010/main" val="12776993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914400" y="527236"/>
            <a:ext cx="7315200" cy="1066800"/>
          </a:xfrm>
          <a:prstGeom prst="rect">
            <a:avLst/>
          </a:prstGeom>
          <a:solidFill>
            <a:srgbClr val="335931"/>
          </a:solidFill>
          <a:ln w="15875">
            <a:solidFill>
              <a:srgbClr val="00009A"/>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7173" name="Rectangle 5"/>
          <p:cNvSpPr>
            <a:spLocks noChangeArrowheads="1"/>
          </p:cNvSpPr>
          <p:nvPr/>
        </p:nvSpPr>
        <p:spPr bwMode="auto">
          <a:xfrm>
            <a:off x="914400" y="533400"/>
            <a:ext cx="7315200" cy="5762625"/>
          </a:xfrm>
          <a:prstGeom prst="rect">
            <a:avLst/>
          </a:prstGeom>
          <a:noFill/>
          <a:ln w="9525">
            <a:solidFill>
              <a:srgbClr val="334A2A"/>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7174" name="Rectangle 5"/>
          <p:cNvSpPr>
            <a:spLocks noChangeArrowheads="1"/>
          </p:cNvSpPr>
          <p:nvPr/>
        </p:nvSpPr>
        <p:spPr bwMode="auto">
          <a:xfrm>
            <a:off x="914400" y="1260475"/>
            <a:ext cx="73152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400" dirty="0">
              <a:solidFill>
                <a:srgbClr val="2C847A"/>
              </a:solidFill>
              <a:latin typeface="Calibri" pitchFamily="34" charset="0"/>
            </a:endParaRPr>
          </a:p>
          <a:p>
            <a:pPr algn="ctr" eaLnBrk="1" hangingPunct="1">
              <a:spcBef>
                <a:spcPct val="0"/>
              </a:spcBef>
              <a:buFontTx/>
              <a:buNone/>
              <a:defRPr/>
            </a:pPr>
            <a:endParaRPr lang="en-US" altLang="en-US" sz="1600" b="1" i="1" dirty="0" smtClean="0">
              <a:solidFill>
                <a:srgbClr val="000066"/>
              </a:solidFill>
              <a:latin typeface="Calibri" pitchFamily="34" charset="0"/>
            </a:endParaRPr>
          </a:p>
          <a:p>
            <a:pPr algn="ctr" eaLnBrk="1" hangingPunct="1">
              <a:spcBef>
                <a:spcPct val="0"/>
              </a:spcBef>
              <a:buFontTx/>
              <a:buNone/>
              <a:defRPr/>
            </a:pPr>
            <a:r>
              <a:rPr lang="en-US" altLang="en-US" sz="1600" b="1" i="1" dirty="0" smtClean="0">
                <a:solidFill>
                  <a:srgbClr val="000000"/>
                </a:solidFill>
                <a:latin typeface="Calibri" pitchFamily="34" charset="0"/>
              </a:rPr>
              <a:t>How </a:t>
            </a:r>
            <a:r>
              <a:rPr lang="en-US" altLang="en-US" sz="1600" b="1" i="1" dirty="0">
                <a:solidFill>
                  <a:srgbClr val="000000"/>
                </a:solidFill>
                <a:latin typeface="Calibri" pitchFamily="34" charset="0"/>
              </a:rPr>
              <a:t>Professional Standards Shape Scientists’, Lawyers’, and Journalists’ </a:t>
            </a:r>
          </a:p>
          <a:p>
            <a:pPr algn="ctr" eaLnBrk="1" hangingPunct="1">
              <a:spcBef>
                <a:spcPct val="0"/>
              </a:spcBef>
              <a:buFontTx/>
              <a:buNone/>
              <a:defRPr/>
            </a:pPr>
            <a:r>
              <a:rPr lang="en-US" altLang="en-US" sz="1600" b="1" i="1" dirty="0">
                <a:solidFill>
                  <a:srgbClr val="000000"/>
                </a:solidFill>
                <a:latin typeface="Calibri" pitchFamily="34" charset="0"/>
              </a:rPr>
              <a:t>Approaches to Uncertainty</a:t>
            </a:r>
          </a:p>
          <a:p>
            <a:pPr algn="ctr" eaLnBrk="1" hangingPunct="1">
              <a:spcBef>
                <a:spcPct val="0"/>
              </a:spcBef>
              <a:buFontTx/>
              <a:buNone/>
              <a:defRPr/>
            </a:pPr>
            <a:endParaRPr lang="en-US" altLang="en-US" sz="1000" b="1" i="1" dirty="0">
              <a:solidFill>
                <a:srgbClr val="000000"/>
              </a:solidFill>
              <a:latin typeface="Calibri" pitchFamily="34" charset="0"/>
            </a:endParaRPr>
          </a:p>
          <a:p>
            <a:pPr algn="ctr" eaLnBrk="1" hangingPunct="1">
              <a:spcBef>
                <a:spcPct val="0"/>
              </a:spcBef>
              <a:buFontTx/>
              <a:buNone/>
              <a:defRPr/>
            </a:pPr>
            <a:r>
              <a:rPr lang="en-US" altLang="en-US" sz="1200" dirty="0">
                <a:solidFill>
                  <a:srgbClr val="000000"/>
                </a:solidFill>
                <a:latin typeface="Calibri" pitchFamily="34" charset="0"/>
              </a:rPr>
              <a:t>Friday, September 12, 2014 • 3:00pm-4:15pm ET</a:t>
            </a:r>
            <a:endParaRPr lang="en-US" altLang="en-US" sz="1400" dirty="0">
              <a:solidFill>
                <a:srgbClr val="000000"/>
              </a:solidFill>
              <a:latin typeface="Calibri" pitchFamily="34" charset="0"/>
            </a:endParaRPr>
          </a:p>
          <a:p>
            <a:pPr algn="ctr" eaLnBrk="1" hangingPunct="1">
              <a:spcBef>
                <a:spcPct val="0"/>
              </a:spcBef>
              <a:buFontTx/>
              <a:buNone/>
            </a:pPr>
            <a:endParaRPr lang="en-US" altLang="en-US" sz="1200" dirty="0">
              <a:solidFill>
                <a:srgbClr val="000000"/>
              </a:solidFill>
              <a:latin typeface="Calibri" pitchFamily="34" charset="0"/>
            </a:endParaRPr>
          </a:p>
          <a:p>
            <a:pPr algn="ctr" eaLnBrk="1" hangingPunct="1">
              <a:spcBef>
                <a:spcPct val="0"/>
              </a:spcBef>
              <a:buFontTx/>
              <a:buNone/>
            </a:pPr>
            <a:endParaRPr lang="en-US" altLang="en-US" sz="1200" dirty="0">
              <a:solidFill>
                <a:srgbClr val="000000"/>
              </a:solidFill>
              <a:latin typeface="Calibri" pitchFamily="34" charset="0"/>
            </a:endParaRPr>
          </a:p>
          <a:p>
            <a:pPr algn="ctr" eaLnBrk="1" hangingPunct="1">
              <a:spcBef>
                <a:spcPct val="0"/>
              </a:spcBef>
              <a:buFontTx/>
              <a:buNone/>
            </a:pPr>
            <a:endParaRPr lang="en-US" altLang="en-US" sz="2000" dirty="0">
              <a:solidFill>
                <a:srgbClr val="000000"/>
              </a:solidFill>
              <a:latin typeface="Calibri" pitchFamily="34" charset="0"/>
            </a:endParaRPr>
          </a:p>
          <a:p>
            <a:pPr algn="ctr" eaLnBrk="1" hangingPunct="1">
              <a:spcBef>
                <a:spcPct val="0"/>
              </a:spcBef>
              <a:buFontTx/>
              <a:buNone/>
            </a:pPr>
            <a:r>
              <a:rPr lang="en-US" altLang="en-US" dirty="0" smtClean="0">
                <a:solidFill>
                  <a:srgbClr val="000000"/>
                </a:solidFill>
                <a:latin typeface="Calibri" pitchFamily="34" charset="0"/>
              </a:rPr>
              <a:t>Q &amp; A Period</a:t>
            </a:r>
            <a:endParaRPr lang="en-US" altLang="en-US" sz="3600" dirty="0">
              <a:solidFill>
                <a:srgbClr val="000000"/>
              </a:solidFill>
              <a:latin typeface="Calibri" pitchFamily="34" charset="0"/>
            </a:endParaRPr>
          </a:p>
          <a:p>
            <a:pPr algn="ctr" eaLnBrk="1" hangingPunct="1">
              <a:spcBef>
                <a:spcPct val="0"/>
              </a:spcBef>
              <a:buFontTx/>
              <a:buNone/>
            </a:pPr>
            <a:endParaRPr lang="en-US" altLang="en-US" sz="1600" dirty="0">
              <a:solidFill>
                <a:srgbClr val="000066"/>
              </a:solidFill>
              <a:latin typeface="Calibri" pitchFamily="34" charset="0"/>
            </a:endParaRPr>
          </a:p>
          <a:p>
            <a:pPr algn="ctr" eaLnBrk="1" hangingPunct="1">
              <a:spcBef>
                <a:spcPct val="0"/>
              </a:spcBef>
              <a:buFontTx/>
              <a:buNone/>
            </a:pPr>
            <a:r>
              <a:rPr lang="en-US" altLang="en-US" sz="1800" b="1" dirty="0">
                <a:solidFill>
                  <a:srgbClr val="000000"/>
                </a:solidFill>
                <a:latin typeface="Calibri" pitchFamily="34" charset="0"/>
              </a:rPr>
              <a:t>Questions for the panelists? </a:t>
            </a:r>
            <a:r>
              <a:rPr lang="en-US" altLang="en-US" sz="1800" dirty="0">
                <a:solidFill>
                  <a:srgbClr val="000000"/>
                </a:solidFill>
                <a:latin typeface="Calibri" pitchFamily="34" charset="0"/>
              </a:rPr>
              <a:t>Submit via the “Questions” box</a:t>
            </a:r>
            <a:endParaRPr lang="en-US" altLang="en-US" sz="1800" dirty="0">
              <a:solidFill>
                <a:srgbClr val="000000"/>
              </a:solidFill>
            </a:endParaRPr>
          </a:p>
          <a:p>
            <a:pPr algn="ctr" eaLnBrk="1" hangingPunct="1">
              <a:spcBef>
                <a:spcPct val="0"/>
              </a:spcBef>
              <a:buFontTx/>
              <a:buNone/>
            </a:pPr>
            <a:r>
              <a:rPr lang="en-US" altLang="en-US" sz="1600" dirty="0" smtClean="0">
                <a:solidFill>
                  <a:srgbClr val="000066"/>
                </a:solidFill>
                <a:latin typeface="Calibri" pitchFamily="34" charset="0"/>
              </a:rPr>
              <a:t> </a:t>
            </a:r>
            <a:endParaRPr lang="en-US" altLang="en-US" sz="1600" dirty="0">
              <a:solidFill>
                <a:srgbClr val="000066"/>
              </a:solidFill>
              <a:latin typeface="Calibri" pitchFamily="34" charset="0"/>
            </a:endParaRPr>
          </a:p>
          <a:p>
            <a:pPr algn="ctr" eaLnBrk="1" hangingPunct="1">
              <a:spcBef>
                <a:spcPct val="0"/>
              </a:spcBef>
              <a:buFontTx/>
              <a:buNone/>
            </a:pPr>
            <a:endParaRPr lang="en-US" altLang="en-US" sz="1100" dirty="0">
              <a:solidFill>
                <a:srgbClr val="000066"/>
              </a:solidFill>
              <a:latin typeface="Calibri" pitchFamily="34" charset="0"/>
            </a:endParaRPr>
          </a:p>
          <a:p>
            <a:pPr algn="ctr" eaLnBrk="1" hangingPunct="1">
              <a:spcBef>
                <a:spcPct val="0"/>
              </a:spcBef>
              <a:buFontTx/>
              <a:buNone/>
            </a:pPr>
            <a:endParaRPr lang="en-US" altLang="en-US" sz="1100" dirty="0">
              <a:solidFill>
                <a:srgbClr val="000066"/>
              </a:solidFill>
              <a:latin typeface="Calibri" pitchFamily="34" charset="0"/>
            </a:endParaRPr>
          </a:p>
          <a:p>
            <a:pPr algn="ctr" eaLnBrk="1" hangingPunct="1">
              <a:spcBef>
                <a:spcPct val="0"/>
              </a:spcBef>
              <a:buFontTx/>
              <a:buNone/>
            </a:pPr>
            <a:endParaRPr lang="en-US" altLang="en-US" sz="1600" u="sng" dirty="0">
              <a:solidFill>
                <a:srgbClr val="000066"/>
              </a:solidFill>
              <a:latin typeface="Calibri" pitchFamily="34" charset="0"/>
            </a:endParaRPr>
          </a:p>
          <a:p>
            <a:pPr algn="ctr" eaLnBrk="1" hangingPunct="1">
              <a:spcBef>
                <a:spcPct val="0"/>
              </a:spcBef>
              <a:buFontTx/>
              <a:buNone/>
            </a:pPr>
            <a:endParaRPr lang="en-US" altLang="en-US" sz="1600" u="sng" dirty="0">
              <a:solidFill>
                <a:srgbClr val="000066"/>
              </a:solidFill>
              <a:latin typeface="Calibri" pitchFamily="34" charset="0"/>
            </a:endParaRPr>
          </a:p>
          <a:p>
            <a:pPr algn="ctr" eaLnBrk="1" hangingPunct="1">
              <a:spcBef>
                <a:spcPct val="0"/>
              </a:spcBef>
              <a:buFontTx/>
              <a:buNone/>
            </a:pPr>
            <a:endParaRPr lang="en-US" altLang="en-US" sz="1600" u="sng" dirty="0">
              <a:solidFill>
                <a:srgbClr val="000066"/>
              </a:solidFill>
              <a:latin typeface="Calibri" pitchFamily="34" charset="0"/>
            </a:endParaRPr>
          </a:p>
          <a:p>
            <a:pPr algn="ctr" eaLnBrk="1" hangingPunct="1">
              <a:spcBef>
                <a:spcPct val="0"/>
              </a:spcBef>
              <a:buFontTx/>
              <a:buNone/>
            </a:pPr>
            <a:endParaRPr lang="en-US" altLang="en-US" sz="1600" u="sng" dirty="0">
              <a:solidFill>
                <a:srgbClr val="000066"/>
              </a:solidFill>
              <a:latin typeface="Calibri" pitchFamily="34" charset="0"/>
            </a:endParaRPr>
          </a:p>
          <a:p>
            <a:pPr algn="ctr" eaLnBrk="1" hangingPunct="1">
              <a:spcBef>
                <a:spcPct val="0"/>
              </a:spcBef>
              <a:buFontTx/>
              <a:buNone/>
            </a:pPr>
            <a:endParaRPr lang="en-US" altLang="en-US" sz="1200" b="1" dirty="0">
              <a:solidFill>
                <a:srgbClr val="000066"/>
              </a:solidFill>
              <a:latin typeface="Calibri" pitchFamily="34" charset="0"/>
            </a:endParaRPr>
          </a:p>
          <a:p>
            <a:pPr algn="ctr" eaLnBrk="1" hangingPunct="1">
              <a:spcBef>
                <a:spcPct val="0"/>
              </a:spcBef>
              <a:buFontTx/>
              <a:buNone/>
            </a:pPr>
            <a:endParaRPr lang="en-US" altLang="en-US" sz="1600" dirty="0">
              <a:solidFill>
                <a:srgbClr val="000066"/>
              </a:solidFill>
            </a:endParaRPr>
          </a:p>
        </p:txBody>
      </p:sp>
      <p:sp>
        <p:nvSpPr>
          <p:cNvPr id="8" name="Rectangle 7"/>
          <p:cNvSpPr/>
          <p:nvPr/>
        </p:nvSpPr>
        <p:spPr>
          <a:xfrm>
            <a:off x="2431366" y="613557"/>
            <a:ext cx="5791200" cy="954107"/>
          </a:xfrm>
          <a:prstGeom prst="rect">
            <a:avLst/>
          </a:prstGeom>
        </p:spPr>
        <p:txBody>
          <a:bodyPr wrap="square">
            <a:spAutoFit/>
          </a:bodyPr>
          <a:lstStyle/>
          <a:p>
            <a:pPr algn="ctr">
              <a:spcAft>
                <a:spcPts val="0"/>
              </a:spcAft>
              <a:defRPr/>
            </a:pPr>
            <a:r>
              <a:rPr lang="en-US" sz="2800" spc="200" dirty="0">
                <a:solidFill>
                  <a:srgbClr val="FFFFFF"/>
                </a:solidFill>
                <a:latin typeface="Cambria" panose="02040503050406030204" pitchFamily="18" charset="0"/>
                <a:cs typeface="Arial" pitchFamily="34" charset="0"/>
              </a:rPr>
              <a:t>The Ethics of Communicating Scientific Uncertainty </a:t>
            </a:r>
            <a:endParaRPr lang="en-US" sz="2800" spc="200" dirty="0">
              <a:solidFill>
                <a:srgbClr val="000000"/>
              </a:solidFill>
              <a:latin typeface="Cambria" panose="02040503050406030204" pitchFamily="18" charset="0"/>
              <a:cs typeface="Arial" pitchFamily="34" charset="0"/>
            </a:endParaRP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481" y="657040"/>
            <a:ext cx="103663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0138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914400" y="527236"/>
            <a:ext cx="7315200" cy="1066800"/>
          </a:xfrm>
          <a:prstGeom prst="rect">
            <a:avLst/>
          </a:prstGeom>
          <a:solidFill>
            <a:srgbClr val="335931"/>
          </a:solidFill>
          <a:ln w="15875">
            <a:solidFill>
              <a:srgbClr val="00009A"/>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solidFill>
                <a:srgbClr val="000000"/>
              </a:solidFill>
            </a:endParaRPr>
          </a:p>
        </p:txBody>
      </p:sp>
      <p:sp>
        <p:nvSpPr>
          <p:cNvPr id="7174" name="Rectangle 5"/>
          <p:cNvSpPr>
            <a:spLocks noChangeArrowheads="1"/>
          </p:cNvSpPr>
          <p:nvPr/>
        </p:nvSpPr>
        <p:spPr bwMode="auto">
          <a:xfrm>
            <a:off x="914400" y="527236"/>
            <a:ext cx="7315200" cy="6013954"/>
          </a:xfrm>
          <a:prstGeom prst="rect">
            <a:avLst/>
          </a:prstGeom>
          <a:noFill/>
          <a:ln w="9525">
            <a:solidFill>
              <a:srgbClr val="334A2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400" dirty="0">
              <a:solidFill>
                <a:srgbClr val="2C847A"/>
              </a:solidFill>
              <a:latin typeface="Calibri" pitchFamily="34" charset="0"/>
            </a:endParaRPr>
          </a:p>
          <a:p>
            <a:pPr algn="ctr" eaLnBrk="1" hangingPunct="1">
              <a:spcBef>
                <a:spcPct val="0"/>
              </a:spcBef>
              <a:buFontTx/>
              <a:buNone/>
              <a:defRPr/>
            </a:pPr>
            <a:endParaRPr lang="en-US" altLang="en-US" sz="1600" b="1" i="1" dirty="0" smtClean="0">
              <a:solidFill>
                <a:srgbClr val="000000"/>
              </a:solidFill>
              <a:latin typeface="Calibri" pitchFamily="34" charset="0"/>
            </a:endParaRPr>
          </a:p>
          <a:p>
            <a:pPr algn="ctr" eaLnBrk="1" hangingPunct="1">
              <a:spcBef>
                <a:spcPct val="0"/>
              </a:spcBef>
              <a:buFontTx/>
              <a:buNone/>
              <a:defRPr/>
            </a:pPr>
            <a:endParaRPr lang="en-US" altLang="en-US" sz="1600" b="1" i="1" dirty="0" smtClean="0">
              <a:solidFill>
                <a:srgbClr val="000000"/>
              </a:solidFill>
              <a:latin typeface="Calibri" pitchFamily="34" charset="0"/>
            </a:endParaRPr>
          </a:p>
          <a:p>
            <a:pPr algn="ctr" eaLnBrk="1" hangingPunct="1">
              <a:spcBef>
                <a:spcPct val="0"/>
              </a:spcBef>
              <a:buFontTx/>
              <a:buNone/>
              <a:defRPr/>
            </a:pPr>
            <a:endParaRPr lang="en-US" altLang="en-US" sz="1600" b="1" i="1" dirty="0">
              <a:solidFill>
                <a:srgbClr val="000000"/>
              </a:solidFill>
              <a:latin typeface="Calibri" pitchFamily="34" charset="0"/>
            </a:endParaRPr>
          </a:p>
          <a:p>
            <a:pPr algn="ctr" eaLnBrk="1" hangingPunct="1">
              <a:spcBef>
                <a:spcPct val="0"/>
              </a:spcBef>
              <a:buFontTx/>
              <a:buNone/>
              <a:defRPr/>
            </a:pPr>
            <a:endParaRPr lang="en-US" altLang="en-US" sz="1600" b="1" i="1" dirty="0" smtClean="0">
              <a:solidFill>
                <a:srgbClr val="000000"/>
              </a:solidFill>
              <a:latin typeface="Calibri" pitchFamily="34" charset="0"/>
            </a:endParaRPr>
          </a:p>
          <a:p>
            <a:pPr algn="ctr" eaLnBrk="1" hangingPunct="1">
              <a:spcBef>
                <a:spcPct val="0"/>
              </a:spcBef>
              <a:buFontTx/>
              <a:buNone/>
              <a:defRPr/>
            </a:pPr>
            <a:r>
              <a:rPr lang="en-US" altLang="en-US" sz="1600" b="1" i="1" dirty="0" smtClean="0">
                <a:solidFill>
                  <a:srgbClr val="000000"/>
                </a:solidFill>
                <a:latin typeface="Calibri" pitchFamily="34" charset="0"/>
              </a:rPr>
              <a:t>How </a:t>
            </a:r>
            <a:r>
              <a:rPr lang="en-US" altLang="en-US" sz="1600" b="1" i="1" dirty="0">
                <a:solidFill>
                  <a:srgbClr val="000000"/>
                </a:solidFill>
                <a:latin typeface="Calibri" pitchFamily="34" charset="0"/>
              </a:rPr>
              <a:t>Professional Standards Shape Scientists’, Lawyers’, and Journalists’ </a:t>
            </a:r>
          </a:p>
          <a:p>
            <a:pPr algn="ctr" eaLnBrk="1" hangingPunct="1">
              <a:spcBef>
                <a:spcPct val="0"/>
              </a:spcBef>
              <a:buFontTx/>
              <a:buNone/>
              <a:defRPr/>
            </a:pPr>
            <a:r>
              <a:rPr lang="en-US" altLang="en-US" sz="1600" b="1" i="1" dirty="0">
                <a:solidFill>
                  <a:srgbClr val="000000"/>
                </a:solidFill>
                <a:latin typeface="Calibri" pitchFamily="34" charset="0"/>
              </a:rPr>
              <a:t>Approaches to Uncertainty</a:t>
            </a:r>
          </a:p>
          <a:p>
            <a:pPr algn="ctr" eaLnBrk="1" hangingPunct="1">
              <a:spcBef>
                <a:spcPct val="0"/>
              </a:spcBef>
              <a:buFontTx/>
              <a:buNone/>
              <a:defRPr/>
            </a:pPr>
            <a:endParaRPr lang="en-US" altLang="en-US" sz="1000" b="1" i="1" dirty="0">
              <a:solidFill>
                <a:srgbClr val="000000"/>
              </a:solidFill>
              <a:latin typeface="Calibri" pitchFamily="34" charset="0"/>
            </a:endParaRPr>
          </a:p>
          <a:p>
            <a:pPr algn="ctr" eaLnBrk="1" hangingPunct="1">
              <a:spcBef>
                <a:spcPct val="0"/>
              </a:spcBef>
              <a:buFontTx/>
              <a:buNone/>
              <a:defRPr/>
            </a:pPr>
            <a:r>
              <a:rPr lang="en-US" altLang="en-US" sz="1200" dirty="0">
                <a:solidFill>
                  <a:srgbClr val="000000"/>
                </a:solidFill>
                <a:latin typeface="Calibri" pitchFamily="34" charset="0"/>
              </a:rPr>
              <a:t>Friday, September 12, 2014 • 3:00pm-4:15pm ET</a:t>
            </a:r>
            <a:endParaRPr lang="en-US" altLang="en-US" sz="1400" dirty="0">
              <a:solidFill>
                <a:srgbClr val="000000"/>
              </a:solidFill>
              <a:latin typeface="Calibri" pitchFamily="34" charset="0"/>
            </a:endParaRPr>
          </a:p>
          <a:p>
            <a:pPr algn="ctr" eaLnBrk="1" hangingPunct="1">
              <a:spcBef>
                <a:spcPct val="0"/>
              </a:spcBef>
              <a:buFontTx/>
              <a:buNone/>
            </a:pPr>
            <a:endParaRPr lang="en-US" altLang="en-US" sz="1200" dirty="0">
              <a:solidFill>
                <a:srgbClr val="000000"/>
              </a:solidFill>
              <a:latin typeface="Calibri" pitchFamily="34" charset="0"/>
            </a:endParaRPr>
          </a:p>
          <a:p>
            <a:pPr algn="ctr" eaLnBrk="1" hangingPunct="1">
              <a:spcBef>
                <a:spcPct val="0"/>
              </a:spcBef>
              <a:buFontTx/>
              <a:buNone/>
            </a:pPr>
            <a:endParaRPr lang="en-US" altLang="en-US" sz="1200" dirty="0">
              <a:solidFill>
                <a:srgbClr val="000000"/>
              </a:solidFill>
              <a:latin typeface="Calibri" pitchFamily="34" charset="0"/>
            </a:endParaRPr>
          </a:p>
          <a:p>
            <a:pPr algn="ctr" eaLnBrk="1" hangingPunct="1">
              <a:spcBef>
                <a:spcPct val="0"/>
              </a:spcBef>
              <a:buFontTx/>
              <a:buNone/>
            </a:pPr>
            <a:endParaRPr lang="en-US" altLang="en-US" sz="2000" dirty="0">
              <a:solidFill>
                <a:srgbClr val="000000"/>
              </a:solidFill>
              <a:latin typeface="Calibri" pitchFamily="34" charset="0"/>
            </a:endParaRPr>
          </a:p>
          <a:p>
            <a:pPr algn="ctr" eaLnBrk="1" hangingPunct="1">
              <a:spcBef>
                <a:spcPct val="0"/>
              </a:spcBef>
              <a:buFontTx/>
              <a:buNone/>
            </a:pPr>
            <a:r>
              <a:rPr lang="en-US" altLang="en-US" dirty="0">
                <a:solidFill>
                  <a:srgbClr val="000000"/>
                </a:solidFill>
                <a:latin typeface="Calibri" pitchFamily="34" charset="0"/>
              </a:rPr>
              <a:t>Thank you for joining!</a:t>
            </a:r>
            <a:endParaRPr lang="en-US" altLang="en-US" sz="3600" dirty="0">
              <a:solidFill>
                <a:srgbClr val="000000"/>
              </a:solidFill>
              <a:latin typeface="Calibri" pitchFamily="34" charset="0"/>
            </a:endParaRPr>
          </a:p>
          <a:p>
            <a:pPr algn="ctr" eaLnBrk="1" hangingPunct="1">
              <a:spcBef>
                <a:spcPct val="0"/>
              </a:spcBef>
              <a:buFontTx/>
              <a:buNone/>
            </a:pPr>
            <a:endParaRPr lang="en-US" altLang="en-US" sz="1600" dirty="0">
              <a:solidFill>
                <a:srgbClr val="000000"/>
              </a:solidFill>
              <a:latin typeface="Calibri" pitchFamily="34" charset="0"/>
            </a:endParaRPr>
          </a:p>
          <a:p>
            <a:pPr algn="ctr" eaLnBrk="1" hangingPunct="1">
              <a:spcBef>
                <a:spcPct val="0"/>
              </a:spcBef>
              <a:buFontTx/>
              <a:buNone/>
            </a:pPr>
            <a:r>
              <a:rPr lang="en-US" altLang="en-US" sz="1600" dirty="0">
                <a:solidFill>
                  <a:srgbClr val="000000"/>
                </a:solidFill>
                <a:latin typeface="Calibri" pitchFamily="34" charset="0"/>
              </a:rPr>
              <a:t> </a:t>
            </a:r>
          </a:p>
          <a:p>
            <a:pPr algn="ctr" eaLnBrk="1" hangingPunct="1">
              <a:spcBef>
                <a:spcPct val="0"/>
              </a:spcBef>
              <a:buFontTx/>
              <a:buNone/>
            </a:pPr>
            <a:endParaRPr lang="en-US" altLang="en-US" sz="1100" dirty="0">
              <a:solidFill>
                <a:srgbClr val="000000"/>
              </a:solidFill>
              <a:latin typeface="Calibri" pitchFamily="34" charset="0"/>
            </a:endParaRPr>
          </a:p>
          <a:p>
            <a:pPr algn="ctr" eaLnBrk="1" hangingPunct="1">
              <a:spcBef>
                <a:spcPct val="0"/>
              </a:spcBef>
              <a:buFontTx/>
              <a:buNone/>
            </a:pPr>
            <a:endParaRPr lang="en-US" altLang="en-US" sz="1100" dirty="0">
              <a:solidFill>
                <a:srgbClr val="000000"/>
              </a:solidFill>
              <a:latin typeface="Calibri" pitchFamily="34" charset="0"/>
            </a:endParaRPr>
          </a:p>
          <a:p>
            <a:pPr algn="ctr" eaLnBrk="1" hangingPunct="1">
              <a:spcBef>
                <a:spcPct val="0"/>
              </a:spcBef>
              <a:buFontTx/>
              <a:buNone/>
            </a:pPr>
            <a:endParaRPr lang="en-US" altLang="en-US" sz="1600" u="sng" dirty="0">
              <a:solidFill>
                <a:srgbClr val="000000"/>
              </a:solidFill>
              <a:latin typeface="Calibri" pitchFamily="34" charset="0"/>
            </a:endParaRPr>
          </a:p>
          <a:p>
            <a:pPr algn="ctr" eaLnBrk="1" hangingPunct="1">
              <a:spcBef>
                <a:spcPct val="0"/>
              </a:spcBef>
              <a:buFontTx/>
              <a:buNone/>
            </a:pPr>
            <a:endParaRPr lang="en-US" altLang="en-US" sz="1600" u="sng" dirty="0">
              <a:solidFill>
                <a:srgbClr val="000000"/>
              </a:solidFill>
              <a:latin typeface="Calibri" pitchFamily="34" charset="0"/>
            </a:endParaRPr>
          </a:p>
          <a:p>
            <a:pPr algn="ctr" eaLnBrk="1" hangingPunct="1">
              <a:spcBef>
                <a:spcPct val="0"/>
              </a:spcBef>
              <a:buFontTx/>
              <a:buNone/>
            </a:pPr>
            <a:endParaRPr lang="en-US" altLang="en-US" sz="1600" u="sng" dirty="0">
              <a:solidFill>
                <a:srgbClr val="000000"/>
              </a:solidFill>
              <a:latin typeface="Calibri" pitchFamily="34" charset="0"/>
            </a:endParaRPr>
          </a:p>
          <a:p>
            <a:pPr algn="ctr" eaLnBrk="1" hangingPunct="1">
              <a:spcBef>
                <a:spcPct val="0"/>
              </a:spcBef>
              <a:buFontTx/>
              <a:buNone/>
            </a:pPr>
            <a:endParaRPr lang="en-US" altLang="en-US" sz="1600" u="sng" dirty="0">
              <a:solidFill>
                <a:srgbClr val="000000"/>
              </a:solidFill>
              <a:latin typeface="Calibri" pitchFamily="34" charset="0"/>
            </a:endParaRPr>
          </a:p>
          <a:p>
            <a:pPr algn="ctr" eaLnBrk="1" hangingPunct="1">
              <a:buFontTx/>
              <a:buNone/>
            </a:pPr>
            <a:r>
              <a:rPr lang="en-US" altLang="en-US" sz="1400" i="1" dirty="0" smtClean="0">
                <a:solidFill>
                  <a:srgbClr val="000000"/>
                </a:solidFill>
                <a:latin typeface="Calibri" pitchFamily="34" charset="0"/>
              </a:rPr>
              <a:t>This webinar is made possible by generous support from the National Science Foundation’s </a:t>
            </a:r>
            <a:r>
              <a:rPr lang="en-US" altLang="en-US" sz="1400" i="1" dirty="0" err="1" smtClean="0">
                <a:solidFill>
                  <a:srgbClr val="000000"/>
                </a:solidFill>
                <a:latin typeface="Calibri" pitchFamily="34" charset="0"/>
              </a:rPr>
              <a:t>Paleoclimate</a:t>
            </a:r>
            <a:r>
              <a:rPr lang="en-US" altLang="en-US" sz="1400" i="1" dirty="0" smtClean="0">
                <a:solidFill>
                  <a:srgbClr val="000000"/>
                </a:solidFill>
                <a:latin typeface="Calibri" pitchFamily="34" charset="0"/>
              </a:rPr>
              <a:t> Program</a:t>
            </a:r>
            <a:endParaRPr lang="en-US" altLang="en-US" sz="1200" b="1" dirty="0" smtClean="0">
              <a:solidFill>
                <a:srgbClr val="000000"/>
              </a:solidFill>
              <a:latin typeface="Calibri" pitchFamily="34" charset="0"/>
            </a:endParaRPr>
          </a:p>
          <a:p>
            <a:pPr algn="ctr" eaLnBrk="1" hangingPunct="1">
              <a:spcBef>
                <a:spcPct val="0"/>
              </a:spcBef>
              <a:buFontTx/>
              <a:buNone/>
            </a:pPr>
            <a:endParaRPr lang="en-US" altLang="en-US" sz="1200" b="1" dirty="0">
              <a:solidFill>
                <a:srgbClr val="000066"/>
              </a:solidFill>
              <a:latin typeface="Calibri" pitchFamily="34" charset="0"/>
            </a:endParaRPr>
          </a:p>
          <a:p>
            <a:pPr algn="ctr" eaLnBrk="1" hangingPunct="1">
              <a:spcBef>
                <a:spcPct val="0"/>
              </a:spcBef>
              <a:buFontTx/>
              <a:buNone/>
            </a:pPr>
            <a:endParaRPr lang="en-US" altLang="en-US" sz="1600" dirty="0">
              <a:solidFill>
                <a:srgbClr val="000066"/>
              </a:solidFill>
            </a:endParaRPr>
          </a:p>
        </p:txBody>
      </p:sp>
      <p:sp>
        <p:nvSpPr>
          <p:cNvPr id="8" name="Rectangle 7"/>
          <p:cNvSpPr/>
          <p:nvPr/>
        </p:nvSpPr>
        <p:spPr>
          <a:xfrm>
            <a:off x="2431366" y="613557"/>
            <a:ext cx="5791200" cy="954107"/>
          </a:xfrm>
          <a:prstGeom prst="rect">
            <a:avLst/>
          </a:prstGeom>
        </p:spPr>
        <p:txBody>
          <a:bodyPr wrap="square">
            <a:spAutoFit/>
          </a:bodyPr>
          <a:lstStyle/>
          <a:p>
            <a:pPr algn="ctr">
              <a:spcAft>
                <a:spcPts val="0"/>
              </a:spcAft>
              <a:defRPr/>
            </a:pPr>
            <a:r>
              <a:rPr lang="en-US" sz="2800" spc="200" dirty="0">
                <a:solidFill>
                  <a:srgbClr val="FFFFFF"/>
                </a:solidFill>
                <a:latin typeface="Cambria" panose="02040503050406030204" pitchFamily="18" charset="0"/>
                <a:cs typeface="Arial" pitchFamily="34" charset="0"/>
              </a:rPr>
              <a:t>The Ethics of Communicating Scientific Uncertainty </a:t>
            </a:r>
            <a:endParaRPr lang="en-US" sz="2800" spc="200" dirty="0">
              <a:solidFill>
                <a:srgbClr val="000000"/>
              </a:solidFill>
              <a:latin typeface="Cambria" panose="02040503050406030204" pitchFamily="18" charset="0"/>
              <a:cs typeface="Arial" pitchFamily="34" charset="0"/>
            </a:endParaRP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481" y="657040"/>
            <a:ext cx="103663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209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Cancer Institute</a:t>
            </a:r>
            <a:endParaRPr lang="en-US" dirty="0"/>
          </a:p>
        </p:txBody>
      </p:sp>
      <p:sp>
        <p:nvSpPr>
          <p:cNvPr id="3" name="Content Placeholder 2"/>
          <p:cNvSpPr>
            <a:spLocks noGrp="1"/>
          </p:cNvSpPr>
          <p:nvPr>
            <p:ph idx="1"/>
          </p:nvPr>
        </p:nvSpPr>
        <p:spPr>
          <a:xfrm>
            <a:off x="228600" y="1752600"/>
            <a:ext cx="4876800" cy="4114800"/>
          </a:xfrm>
        </p:spPr>
        <p:txBody>
          <a:bodyPr/>
          <a:lstStyle/>
          <a:p>
            <a:r>
              <a:rPr lang="en-US" sz="2000" dirty="0" smtClean="0"/>
              <a:t>Studies thus far have not shown a consistent link between cell phone use and cancers of the brain, nerves, or other tissues of the head or neck. More research is needed because cell phone technology and how people use cell phones have been changing rapidly. </a:t>
            </a:r>
          </a:p>
          <a:p>
            <a:r>
              <a:rPr lang="en-US" sz="2000" dirty="0" smtClean="0"/>
              <a:t>Although there have been some concerns that radiofrequency energy from cell phones held closely to the head may affect the brain and other tissues, to date there is no evidence from studies of cells, animals, or humans that radiofrequency energy can cause cancer. </a:t>
            </a:r>
          </a:p>
          <a:p>
            <a:endParaRPr lang="en-US" sz="2000" dirty="0"/>
          </a:p>
        </p:txBody>
      </p:sp>
      <p:pic>
        <p:nvPicPr>
          <p:cNvPr id="4" name="Picture 3"/>
          <p:cNvPicPr>
            <a:picLocks noChangeAspect="1"/>
          </p:cNvPicPr>
          <p:nvPr/>
        </p:nvPicPr>
        <p:blipFill>
          <a:blip r:embed="rId2"/>
          <a:stretch>
            <a:fillRect/>
          </a:stretch>
        </p:blipFill>
        <p:spPr>
          <a:xfrm>
            <a:off x="5257800" y="1752600"/>
            <a:ext cx="3681845" cy="4764741"/>
          </a:xfrm>
          <a:prstGeom prst="rect">
            <a:avLst/>
          </a:prstGeom>
        </p:spPr>
      </p:pic>
    </p:spTree>
    <p:extLst>
      <p:ext uri="{BB962C8B-B14F-4D97-AF65-F5344CB8AC3E}">
        <p14:creationId xmlns:p14="http://schemas.microsoft.com/office/powerpoint/2010/main" val="932288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a:t>How Does This Happen?</a:t>
            </a:r>
          </a:p>
        </p:txBody>
      </p:sp>
      <p:sp>
        <p:nvSpPr>
          <p:cNvPr id="405507" name="Rectangle 3"/>
          <p:cNvSpPr>
            <a:spLocks noGrp="1" noChangeArrowheads="1"/>
          </p:cNvSpPr>
          <p:nvPr>
            <p:ph type="body" idx="1"/>
          </p:nvPr>
        </p:nvSpPr>
        <p:spPr/>
        <p:txBody>
          <a:bodyPr/>
          <a:lstStyle/>
          <a:p>
            <a:r>
              <a:rPr lang="en-US"/>
              <a:t>Differences in the science?</a:t>
            </a:r>
          </a:p>
          <a:p>
            <a:endParaRPr lang="en-US"/>
          </a:p>
          <a:p>
            <a:r>
              <a:rPr lang="en-US"/>
              <a:t>Differences in interpretation of science?</a:t>
            </a:r>
          </a:p>
          <a:p>
            <a:endParaRPr lang="en-US"/>
          </a:p>
          <a:p>
            <a:r>
              <a:rPr lang="en-US"/>
              <a:t>Different judgments about acceptability of risk?</a:t>
            </a:r>
          </a:p>
          <a:p>
            <a:endParaRPr lang="en-US"/>
          </a:p>
          <a:p>
            <a:r>
              <a:rPr lang="en-US"/>
              <a:t>Something else?</a:t>
            </a:r>
          </a:p>
        </p:txBody>
      </p:sp>
    </p:spTree>
    <p:extLst>
      <p:ext uri="{BB962C8B-B14F-4D97-AF65-F5344CB8AC3E}">
        <p14:creationId xmlns:p14="http://schemas.microsoft.com/office/powerpoint/2010/main" val="3311843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dirty="0"/>
              <a:t>Risk Means Uncertainty</a:t>
            </a:r>
          </a:p>
        </p:txBody>
      </p:sp>
      <p:sp>
        <p:nvSpPr>
          <p:cNvPr id="178179" name="Rectangle 3"/>
          <p:cNvSpPr>
            <a:spLocks noGrp="1" noChangeArrowheads="1"/>
          </p:cNvSpPr>
          <p:nvPr>
            <p:ph type="body" idx="1"/>
          </p:nvPr>
        </p:nvSpPr>
        <p:spPr>
          <a:xfrm>
            <a:off x="2324100" y="2286000"/>
            <a:ext cx="4495800" cy="3509962"/>
          </a:xfrm>
        </p:spPr>
        <p:txBody>
          <a:bodyPr/>
          <a:lstStyle/>
          <a:p>
            <a:r>
              <a:rPr lang="en-US" dirty="0"/>
              <a:t>Causal relationships</a:t>
            </a:r>
          </a:p>
          <a:p>
            <a:endParaRPr lang="en-US" dirty="0"/>
          </a:p>
          <a:p>
            <a:r>
              <a:rPr lang="en-US" dirty="0"/>
              <a:t>Likelihood of occurrence</a:t>
            </a:r>
          </a:p>
          <a:p>
            <a:endParaRPr lang="en-US" dirty="0"/>
          </a:p>
          <a:p>
            <a:r>
              <a:rPr lang="en-US" dirty="0"/>
              <a:t>Consequences</a:t>
            </a:r>
          </a:p>
        </p:txBody>
      </p:sp>
    </p:spTree>
    <p:extLst>
      <p:ext uri="{BB962C8B-B14F-4D97-AF65-F5344CB8AC3E}">
        <p14:creationId xmlns:p14="http://schemas.microsoft.com/office/powerpoint/2010/main" val="1588527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WU PPT">
  <a:themeElements>
    <a:clrScheme name="">
      <a:dk1>
        <a:srgbClr val="000000"/>
      </a:dk1>
      <a:lt1>
        <a:srgbClr val="FFFFFF"/>
      </a:lt1>
      <a:dk2>
        <a:srgbClr val="FFE59D"/>
      </a:dk2>
      <a:lt2>
        <a:srgbClr val="003366"/>
      </a:lt2>
      <a:accent1>
        <a:srgbClr val="3366CC"/>
      </a:accent1>
      <a:accent2>
        <a:srgbClr val="00517D"/>
      </a:accent2>
      <a:accent3>
        <a:srgbClr val="FFFFFF"/>
      </a:accent3>
      <a:accent4>
        <a:srgbClr val="000000"/>
      </a:accent4>
      <a:accent5>
        <a:srgbClr val="ADB8E2"/>
      </a:accent5>
      <a:accent6>
        <a:srgbClr val="004971"/>
      </a:accent6>
      <a:hlink>
        <a:srgbClr val="66CCFF"/>
      </a:hlink>
      <a:folHlink>
        <a:srgbClr val="FFE701"/>
      </a:folHlink>
    </a:clrScheme>
    <a:fontScheme name="GWU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FFCC8D"/>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FFCC8D"/>
            </a:solidFill>
            <a:effectLst/>
            <a:latin typeface="Arial" charset="0"/>
            <a:ea typeface="ＭＳ Ｐゴシック" charset="-128"/>
            <a:cs typeface="ＭＳ Ｐゴシック" charset="-128"/>
          </a:defRPr>
        </a:defPPr>
      </a:lstStyle>
    </a:lnDef>
  </a:objectDefaults>
  <a:extraClrSchemeLst>
    <a:extraClrScheme>
      <a:clrScheme name="GWU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WU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WU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WU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WU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WU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WU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WU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WU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WU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WU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WU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19-10 Ethical Tips &amp; Traps for Transactional Lawyers C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SUHelmet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2264</Words>
  <Application>Microsoft Office PowerPoint</Application>
  <PresentationFormat>On-screen Show (4:3)</PresentationFormat>
  <Paragraphs>387</Paragraphs>
  <Slides>62</Slides>
  <Notes>8</Notes>
  <HiddenSlides>0</HiddenSlides>
  <MMClips>0</MMClips>
  <ScaleCrop>false</ScaleCrop>
  <HeadingPairs>
    <vt:vector size="4" baseType="variant">
      <vt:variant>
        <vt:lpstr>Theme</vt:lpstr>
      </vt:variant>
      <vt:variant>
        <vt:i4>6</vt:i4>
      </vt:variant>
      <vt:variant>
        <vt:lpstr>Slide Titles</vt:lpstr>
      </vt:variant>
      <vt:variant>
        <vt:i4>62</vt:i4>
      </vt:variant>
    </vt:vector>
  </HeadingPairs>
  <TitlesOfParts>
    <vt:vector size="68" baseType="lpstr">
      <vt:lpstr>Default Design</vt:lpstr>
      <vt:lpstr>GWU PPT</vt:lpstr>
      <vt:lpstr>2-19-10 Ethical Tips &amp; Traps for Transactional Lawyers CLE</vt:lpstr>
      <vt:lpstr>MSUHelmetPowerPoint</vt:lpstr>
      <vt:lpstr>1_Default Design</vt:lpstr>
      <vt:lpstr>2_Default Design</vt:lpstr>
      <vt:lpstr>PowerPoint Presentation</vt:lpstr>
      <vt:lpstr>PowerPoint Presentation</vt:lpstr>
      <vt:lpstr>PowerPoint Presentation</vt:lpstr>
      <vt:lpstr>Characterizing Uncertainty in Risks</vt:lpstr>
      <vt:lpstr>FDA</vt:lpstr>
      <vt:lpstr>International Agency for Research on Cancer</vt:lpstr>
      <vt:lpstr>National Cancer Institute</vt:lpstr>
      <vt:lpstr>How Does This Happen?</vt:lpstr>
      <vt:lpstr>Risk Means Uncertainty</vt:lpstr>
      <vt:lpstr>Science, Science Policy, and Policy</vt:lpstr>
      <vt:lpstr>Uncertainty and Risk: Norms</vt:lpstr>
      <vt:lpstr>NAS/IOM</vt:lpstr>
      <vt:lpstr>Describing Uncertainty</vt:lpstr>
      <vt:lpstr>Using Words</vt:lpstr>
      <vt:lpstr> Defining Words - IPCC</vt:lpstr>
      <vt:lpstr>Hard to Communicate</vt:lpstr>
      <vt:lpstr>Quantitative Descriptions</vt:lpstr>
      <vt:lpstr>Lifetime Cancer Risk from Drinking Water with100 ppb of Chloroform</vt:lpstr>
      <vt:lpstr>Communicating Uncertainty</vt:lpstr>
      <vt:lpstr>Summary</vt:lpstr>
      <vt:lpstr>Thank You!</vt:lpstr>
      <vt:lpstr>PowerPoint Presentation</vt:lpstr>
      <vt:lpstr>Scientific Uncertainty from the Perspective of the Lawyer   </vt:lpstr>
      <vt:lpstr>Key Objectives of the Legal System</vt:lpstr>
      <vt:lpstr>Culture and Professional Norms</vt:lpstr>
      <vt:lpstr>Ethical Rules for Lawyers</vt:lpstr>
      <vt:lpstr>Burden of Proof </vt:lpstr>
      <vt:lpstr>Rules of Evidence</vt:lpstr>
      <vt:lpstr>Expert Testimony</vt:lpstr>
      <vt:lpstr>Judge as Gatekeeper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Projected Temperature Changes</vt:lpstr>
      <vt:lpstr>PowerPoint Presentation</vt:lpstr>
      <vt:lpstr>PowerPoint Presentation</vt:lpstr>
      <vt:lpstr>Are journalists skeptical about the scientific consensus of climate change?</vt:lpstr>
      <vt:lpstr>PowerPoint Presentation</vt:lpstr>
      <vt:lpstr>Percent of journalists who indicated these are obstacles for climate change reporting</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Elana Harrison</dc:creator>
  <cp:lastModifiedBy>Elana Harrison</cp:lastModifiedBy>
  <cp:revision>30</cp:revision>
  <dcterms:created xsi:type="dcterms:W3CDTF">2010-06-30T15:41:51Z</dcterms:created>
  <dcterms:modified xsi:type="dcterms:W3CDTF">2014-09-11T18:09:51Z</dcterms:modified>
</cp:coreProperties>
</file>